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9"/>
  </p:notesMasterIdLst>
  <p:sldIdLst>
    <p:sldId id="256" r:id="rId2"/>
    <p:sldId id="364" r:id="rId3"/>
    <p:sldId id="257" r:id="rId4"/>
    <p:sldId id="411" r:id="rId5"/>
    <p:sldId id="410" r:id="rId6"/>
    <p:sldId id="363" r:id="rId7"/>
    <p:sldId id="258" r:id="rId8"/>
    <p:sldId id="259" r:id="rId9"/>
    <p:sldId id="365" r:id="rId10"/>
    <p:sldId id="335" r:id="rId11"/>
    <p:sldId id="336" r:id="rId12"/>
    <p:sldId id="354" r:id="rId13"/>
    <p:sldId id="338" r:id="rId14"/>
    <p:sldId id="339" r:id="rId15"/>
    <p:sldId id="366" r:id="rId16"/>
    <p:sldId id="361" r:id="rId17"/>
    <p:sldId id="260" r:id="rId18"/>
    <p:sldId id="261" r:id="rId19"/>
    <p:sldId id="341" r:id="rId20"/>
    <p:sldId id="367" r:id="rId21"/>
    <p:sldId id="263" r:id="rId22"/>
    <p:sldId id="262" r:id="rId23"/>
    <p:sldId id="368" r:id="rId24"/>
    <p:sldId id="264" r:id="rId25"/>
    <p:sldId id="265" r:id="rId26"/>
    <p:sldId id="267" r:id="rId27"/>
    <p:sldId id="369" r:id="rId28"/>
    <p:sldId id="268" r:id="rId29"/>
    <p:sldId id="342" r:id="rId30"/>
    <p:sldId id="270" r:id="rId31"/>
    <p:sldId id="370" r:id="rId32"/>
    <p:sldId id="269" r:id="rId33"/>
    <p:sldId id="271" r:id="rId34"/>
    <p:sldId id="343" r:id="rId35"/>
    <p:sldId id="416" r:id="rId36"/>
    <p:sldId id="417" r:id="rId37"/>
    <p:sldId id="418" r:id="rId38"/>
    <p:sldId id="371" r:id="rId39"/>
    <p:sldId id="272" r:id="rId40"/>
    <p:sldId id="372" r:id="rId41"/>
    <p:sldId id="273" r:id="rId42"/>
    <p:sldId id="274" r:id="rId43"/>
    <p:sldId id="275" r:id="rId44"/>
    <p:sldId id="373" r:id="rId45"/>
    <p:sldId id="276" r:id="rId46"/>
    <p:sldId id="277" r:id="rId47"/>
    <p:sldId id="356" r:id="rId48"/>
    <p:sldId id="374" r:id="rId49"/>
    <p:sldId id="278" r:id="rId50"/>
    <p:sldId id="419" r:id="rId51"/>
    <p:sldId id="420" r:id="rId52"/>
    <p:sldId id="375" r:id="rId53"/>
    <p:sldId id="344" r:id="rId54"/>
    <p:sldId id="284" r:id="rId55"/>
    <p:sldId id="357" r:id="rId56"/>
    <p:sldId id="387" r:id="rId57"/>
    <p:sldId id="285" r:id="rId58"/>
    <p:sldId id="348" r:id="rId59"/>
    <p:sldId id="286" r:id="rId60"/>
    <p:sldId id="376" r:id="rId61"/>
    <p:sldId id="287" r:id="rId62"/>
    <p:sldId id="288" r:id="rId63"/>
    <p:sldId id="289" r:id="rId64"/>
    <p:sldId id="290" r:id="rId65"/>
    <p:sldId id="384" r:id="rId66"/>
    <p:sldId id="408" r:id="rId67"/>
    <p:sldId id="377" r:id="rId68"/>
    <p:sldId id="415" r:id="rId69"/>
    <p:sldId id="386" r:id="rId70"/>
    <p:sldId id="385" r:id="rId71"/>
    <p:sldId id="412" r:id="rId72"/>
    <p:sldId id="413" r:id="rId73"/>
    <p:sldId id="292" r:id="rId74"/>
    <p:sldId id="409" r:id="rId75"/>
    <p:sldId id="378" r:id="rId76"/>
    <p:sldId id="293" r:id="rId77"/>
    <p:sldId id="294" r:id="rId78"/>
    <p:sldId id="379" r:id="rId79"/>
    <p:sldId id="407" r:id="rId80"/>
    <p:sldId id="295" r:id="rId81"/>
    <p:sldId id="340" r:id="rId82"/>
    <p:sldId id="380" r:id="rId83"/>
    <p:sldId id="297" r:id="rId84"/>
    <p:sldId id="358" r:id="rId85"/>
    <p:sldId id="347" r:id="rId86"/>
    <p:sldId id="381" r:id="rId87"/>
    <p:sldId id="298" r:id="rId88"/>
    <p:sldId id="299" r:id="rId89"/>
    <p:sldId id="382" r:id="rId90"/>
    <p:sldId id="359" r:id="rId91"/>
    <p:sldId id="300" r:id="rId92"/>
    <p:sldId id="301" r:id="rId93"/>
    <p:sldId id="360" r:id="rId94"/>
    <p:sldId id="302" r:id="rId95"/>
    <p:sldId id="303" r:id="rId96"/>
    <p:sldId id="383" r:id="rId97"/>
    <p:sldId id="304" r:id="rId98"/>
    <p:sldId id="307" r:id="rId99"/>
    <p:sldId id="305" r:id="rId100"/>
    <p:sldId id="306" r:id="rId101"/>
    <p:sldId id="388" r:id="rId102"/>
    <p:sldId id="390" r:id="rId103"/>
    <p:sldId id="391" r:id="rId104"/>
    <p:sldId id="392" r:id="rId105"/>
    <p:sldId id="393" r:id="rId106"/>
    <p:sldId id="394" r:id="rId107"/>
    <p:sldId id="395" r:id="rId108"/>
    <p:sldId id="396" r:id="rId109"/>
    <p:sldId id="397" r:id="rId110"/>
    <p:sldId id="398" r:id="rId111"/>
    <p:sldId id="399" r:id="rId112"/>
    <p:sldId id="400" r:id="rId113"/>
    <p:sldId id="401" r:id="rId114"/>
    <p:sldId id="402" r:id="rId115"/>
    <p:sldId id="403" r:id="rId116"/>
    <p:sldId id="404" r:id="rId117"/>
    <p:sldId id="405" r:id="rId118"/>
  </p:sldIdLst>
  <p:sldSz cx="9144000" cy="6858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D66C9B-5824-4609-AB14-83120A082203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129400-15A7-456E-AD43-E9DB5D4BE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0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3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1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7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9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4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5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7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72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7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9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8/9/2023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Nautilus E Final Assembly Station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21F34-F1BC-44C8-9179-CC3E76C04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jpeg"/><Relationship Id="rId3" Type="http://schemas.openxmlformats.org/officeDocument/2006/relationships/image" Target="../media/image161.jpeg"/><Relationship Id="rId7" Type="http://schemas.openxmlformats.org/officeDocument/2006/relationships/image" Target="../media/image165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3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jp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jp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89719" y="5062191"/>
            <a:ext cx="6763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Assembly Instructions Station 1</a:t>
            </a:r>
          </a:p>
          <a:p>
            <a:pPr algn="ctr"/>
            <a:r>
              <a:rPr lang="en-US" sz="2800" dirty="0"/>
              <a:t>Nautilus E</a:t>
            </a:r>
          </a:p>
          <a:p>
            <a:pPr algn="ctr"/>
            <a:r>
              <a:rPr lang="en-US" sz="2800" dirty="0"/>
              <a:t>Pages 1-118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2638" r="15313"/>
          <a:stretch/>
        </p:blipFill>
        <p:spPr>
          <a:xfrm>
            <a:off x="1884497" y="0"/>
            <a:ext cx="5373554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697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332"/>
            <a:ext cx="5372100" cy="30218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7107"/>
            <a:ext cx="5372100" cy="302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Brakes &amp; Cable </a:t>
            </a:r>
            <a:r>
              <a:rPr lang="en-US" dirty="0" err="1"/>
              <a:t>Pg</a:t>
            </a:r>
            <a:r>
              <a:rPr lang="en-US" dirty="0"/>
              <a:t> 1 of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4568" y="2265929"/>
            <a:ext cx="957532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(6)712047</a:t>
            </a:r>
          </a:p>
          <a:p>
            <a:pPr algn="ctr"/>
            <a:r>
              <a:rPr lang="en-US" sz="1400" dirty="0"/>
              <a:t>(6)711376</a:t>
            </a:r>
          </a:p>
        </p:txBody>
      </p:sp>
      <p:sp>
        <p:nvSpPr>
          <p:cNvPr id="9" name="Oval 8"/>
          <p:cNvSpPr/>
          <p:nvPr/>
        </p:nvSpPr>
        <p:spPr>
          <a:xfrm>
            <a:off x="3519577" y="2337758"/>
            <a:ext cx="353683" cy="37956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5" idx="1"/>
            <a:endCxn id="9" idx="6"/>
          </p:cNvCxnSpPr>
          <p:nvPr/>
        </p:nvCxnSpPr>
        <p:spPr>
          <a:xfrm flipH="1">
            <a:off x="3873260" y="2527539"/>
            <a:ext cx="541308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05275" y="695325"/>
            <a:ext cx="9429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(2)730316</a:t>
            </a: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>
            <a:off x="3519577" y="849214"/>
            <a:ext cx="585698" cy="23663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91200" y="2717321"/>
            <a:ext cx="3028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brake axle (730316) using 6 screws (712047) and 6 </a:t>
            </a:r>
            <a:r>
              <a:rPr lang="en-US" sz="1400" dirty="0" err="1"/>
              <a:t>nyloc</a:t>
            </a:r>
            <a:r>
              <a:rPr lang="en-US" sz="1400" dirty="0"/>
              <a:t> nuts (711376)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on both sides</a:t>
            </a:r>
          </a:p>
        </p:txBody>
      </p:sp>
    </p:spTree>
    <p:extLst>
      <p:ext uri="{BB962C8B-B14F-4D97-AF65-F5344CB8AC3E}">
        <p14:creationId xmlns:p14="http://schemas.microsoft.com/office/powerpoint/2010/main" val="136184793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6990" y="791451"/>
            <a:ext cx="5308602" cy="39814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21240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Vacuums </a:t>
            </a:r>
            <a:r>
              <a:rPr lang="en-US" dirty="0" err="1"/>
              <a:t>Pg</a:t>
            </a:r>
            <a:r>
              <a:rPr lang="en-US" dirty="0"/>
              <a:t> 4 of 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7974" y="791450"/>
            <a:ext cx="5308603" cy="39814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72400" y="3209925"/>
            <a:ext cx="11715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(2)90519737</a:t>
            </a:r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 flipV="1">
            <a:off x="7305675" y="3343275"/>
            <a:ext cx="466725" cy="2053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190750" y="428625"/>
            <a:ext cx="323850" cy="3429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64537" y="127874"/>
            <a:ext cx="13335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(6)12040259</a:t>
            </a:r>
          </a:p>
        </p:txBody>
      </p:sp>
      <p:cxnSp>
        <p:nvCxnSpPr>
          <p:cNvPr id="14" name="Straight Arrow Connector 13"/>
          <p:cNvCxnSpPr>
            <a:stCxn id="12" idx="1"/>
            <a:endCxn id="11" idx="7"/>
          </p:cNvCxnSpPr>
          <p:nvPr/>
        </p:nvCxnSpPr>
        <p:spPr>
          <a:xfrm flipH="1">
            <a:off x="2467173" y="281763"/>
            <a:ext cx="597364" cy="19707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457950" y="4219575"/>
            <a:ext cx="1028700" cy="7143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95312" y="5613095"/>
            <a:ext cx="7953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vacuum assemblies onto recovery tank as shown above and secure with 3 </a:t>
            </a:r>
            <a:r>
              <a:rPr lang="en-US" sz="1400" dirty="0" err="1"/>
              <a:t>nyloc</a:t>
            </a:r>
            <a:r>
              <a:rPr lang="en-US" sz="1400" dirty="0"/>
              <a:t> nuts (12040259) for each assembly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Attach 2 vacuum hoses (90517937) to vacuum assemblies and zip tie ends to secure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6772275" y="971550"/>
            <a:ext cx="1000125" cy="4669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524625" y="2487514"/>
            <a:ext cx="714375" cy="35323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878923" y="2412844"/>
            <a:ext cx="1369351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Zip tie (4) these locations on vacuum hoses </a:t>
            </a:r>
          </a:p>
        </p:txBody>
      </p:sp>
      <p:cxnSp>
        <p:nvCxnSpPr>
          <p:cNvPr id="24" name="Straight Arrow Connector 23"/>
          <p:cNvCxnSpPr>
            <a:stCxn id="22" idx="3"/>
            <a:endCxn id="21" idx="2"/>
          </p:cNvCxnSpPr>
          <p:nvPr/>
        </p:nvCxnSpPr>
        <p:spPr>
          <a:xfrm flipV="1">
            <a:off x="5248274" y="2664131"/>
            <a:ext cx="1276351" cy="11804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3"/>
            <a:endCxn id="20" idx="2"/>
          </p:cNvCxnSpPr>
          <p:nvPr/>
        </p:nvCxnSpPr>
        <p:spPr>
          <a:xfrm flipV="1">
            <a:off x="5248274" y="1205038"/>
            <a:ext cx="1524001" cy="157713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2" idx="3"/>
            <a:endCxn id="9" idx="2"/>
          </p:cNvCxnSpPr>
          <p:nvPr/>
        </p:nvCxnSpPr>
        <p:spPr>
          <a:xfrm>
            <a:off x="5248274" y="2782176"/>
            <a:ext cx="1209676" cy="179458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69762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Tail Light, Vacuums, and Backup Alarm Wire Routing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208717"/>
              </p:ext>
            </p:extLst>
          </p:nvPr>
        </p:nvGraphicFramePr>
        <p:xfrm>
          <a:off x="-2" y="1211282"/>
          <a:ext cx="9144002" cy="4768215"/>
        </p:xfrm>
        <a:graphic>
          <a:graphicData uri="http://schemas.openxmlformats.org/drawingml/2006/table">
            <a:tbl>
              <a:tblPr/>
              <a:tblGrid>
                <a:gridCol w="2182762">
                  <a:extLst>
                    <a:ext uri="{9D8B030D-6E8A-4147-A177-3AD203B41FA5}">
                      <a16:colId xmlns:a16="http://schemas.microsoft.com/office/drawing/2014/main" val="2338268537"/>
                    </a:ext>
                  </a:extLst>
                </a:gridCol>
                <a:gridCol w="3038168">
                  <a:extLst>
                    <a:ext uri="{9D8B030D-6E8A-4147-A177-3AD203B41FA5}">
                      <a16:colId xmlns:a16="http://schemas.microsoft.com/office/drawing/2014/main" val="984500176"/>
                    </a:ext>
                  </a:extLst>
                </a:gridCol>
                <a:gridCol w="1887794">
                  <a:extLst>
                    <a:ext uri="{9D8B030D-6E8A-4147-A177-3AD203B41FA5}">
                      <a16:colId xmlns:a16="http://schemas.microsoft.com/office/drawing/2014/main" val="393427175"/>
                    </a:ext>
                  </a:extLst>
                </a:gridCol>
                <a:gridCol w="2035278">
                  <a:extLst>
                    <a:ext uri="{9D8B030D-6E8A-4147-A177-3AD203B41FA5}">
                      <a16:colId xmlns:a16="http://schemas.microsoft.com/office/drawing/2014/main" val="74144459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</a:t>
                      </a:r>
                      <a:r>
                        <a:rPr lang="en-US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Qty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6297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719610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HARNESS, SCRUBMASTER CYLINDRICAL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A1911B04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9405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3301158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CLAMP - WIRE &amp; TUBE  .687 DIA  STEEL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MIN04C03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5245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713527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CLAMP - WIRE &amp; TUBE  .500 DIA  STEEL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MIN04E04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7974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1/4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MIN01H07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84062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11038072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M6-1.0 X 16 ZP CLASS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FAS01D04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1182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GROMMET, .63 ID .88 OD .25 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6737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172454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CLAMP-P 3/8ID, .28 HOLE STEEL INSULAT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A1802C02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100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12040044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M6 X 1.0 ZP CLASS 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9888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3302472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MOUNT-WIRE TIE LOW PROFILE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A1803C01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4665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730654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RIVET-BLIND 5/32 .125 GRIP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FAS04I05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36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47572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 of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300" y="5637485"/>
            <a:ext cx="815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Unravel the Nautilus E Cylindrical Harness (719610) and route the side with the branches of BACK ALM, SQUEE ACT, and TAIL HARN through the hole/opening at the bottom of the recovery tank (vacuum side) as shown above. </a:t>
            </a:r>
            <a:r>
              <a:rPr lang="en-US" sz="1400" b="1" u="sng" dirty="0"/>
              <a:t>Make sure to not feed REC VAC MTR or REC TANK FULL through the hole.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 t="14259" r="18056"/>
          <a:stretch/>
        </p:blipFill>
        <p:spPr>
          <a:xfrm rot="5400000">
            <a:off x="-71438" y="1676634"/>
            <a:ext cx="3933825" cy="36576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419351" y="3352051"/>
            <a:ext cx="952500" cy="9715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400" y="1538521"/>
            <a:ext cx="5245100" cy="393382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591175" y="3299663"/>
            <a:ext cx="2171700" cy="20478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895601" y="4369941"/>
            <a:ext cx="47624" cy="79132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619251" y="4267200"/>
            <a:ext cx="7620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719450</a:t>
            </a:r>
          </a:p>
        </p:txBody>
      </p:sp>
      <p:cxnSp>
        <p:nvCxnSpPr>
          <p:cNvPr id="18" name="Straight Arrow Connector 17"/>
          <p:cNvCxnSpPr>
            <a:stCxn id="16" idx="2"/>
          </p:cNvCxnSpPr>
          <p:nvPr/>
        </p:nvCxnSpPr>
        <p:spPr>
          <a:xfrm>
            <a:off x="2000251" y="4574977"/>
            <a:ext cx="612774" cy="53994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591175" y="4765603"/>
            <a:ext cx="752475" cy="58193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457950" y="4421088"/>
            <a:ext cx="485775" cy="23663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6" t="25316" r="39307" b="39444"/>
          <a:stretch/>
        </p:blipFill>
        <p:spPr>
          <a:xfrm rot="10800000">
            <a:off x="800096" y="410535"/>
            <a:ext cx="1127128" cy="11420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7" t="28149" r="34862" b="28332"/>
          <a:stretch/>
        </p:blipFill>
        <p:spPr>
          <a:xfrm rot="16200000">
            <a:off x="2016606" y="432278"/>
            <a:ext cx="1142038" cy="109855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34923" r="43056" b="28889"/>
          <a:stretch/>
        </p:blipFill>
        <p:spPr>
          <a:xfrm rot="10800000">
            <a:off x="3248025" y="410535"/>
            <a:ext cx="1054315" cy="1127986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620712" y="348620"/>
            <a:ext cx="3933825" cy="126586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6" t="37222" r="31240" b="37037"/>
          <a:stretch/>
        </p:blipFill>
        <p:spPr>
          <a:xfrm rot="5400000">
            <a:off x="6114036" y="488659"/>
            <a:ext cx="1125977" cy="98578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8" t="34074" r="26389" b="23148"/>
          <a:stretch/>
        </p:blipFill>
        <p:spPr>
          <a:xfrm rot="5400000">
            <a:off x="7198879" y="471506"/>
            <a:ext cx="1127990" cy="1006045"/>
          </a:xfrm>
          <a:prstGeom prst="rect">
            <a:avLst/>
          </a:prstGeom>
        </p:spPr>
      </p:pic>
      <p:sp>
        <p:nvSpPr>
          <p:cNvPr id="32" name="&quot;No&quot; Symbol 31"/>
          <p:cNvSpPr/>
          <p:nvPr/>
        </p:nvSpPr>
        <p:spPr>
          <a:xfrm>
            <a:off x="6184132" y="418563"/>
            <a:ext cx="985785" cy="1134010"/>
          </a:xfrm>
          <a:prstGeom prst="noSmoking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&quot;No&quot; Symbol 32"/>
          <p:cNvSpPr/>
          <p:nvPr/>
        </p:nvSpPr>
        <p:spPr>
          <a:xfrm>
            <a:off x="7259851" y="410533"/>
            <a:ext cx="1006046" cy="1142040"/>
          </a:xfrm>
          <a:prstGeom prst="noSmoking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36094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49" y="369332"/>
            <a:ext cx="6819901" cy="51149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2 of 16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71900" y="1800225"/>
            <a:ext cx="66675" cy="101917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362200" y="2209800"/>
            <a:ext cx="1304925" cy="52387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067175" y="2664857"/>
            <a:ext cx="1962150" cy="154543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23898" y="5550972"/>
            <a:ext cx="76962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On the under side of the recovery tank, route the following branches of harness (719450) as shown: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SQUEE ACT to the rear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TAIL HARN &amp; BACK ALM following the frame to the right </a:t>
            </a:r>
          </a:p>
        </p:txBody>
      </p:sp>
      <p:sp>
        <p:nvSpPr>
          <p:cNvPr id="14" name="TextBox 13"/>
          <p:cNvSpPr txBox="1"/>
          <p:nvPr/>
        </p:nvSpPr>
        <p:spPr>
          <a:xfrm rot="21292949">
            <a:off x="4077027" y="2339891"/>
            <a:ext cx="19431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TAIL HARN &amp; BACK ALM</a:t>
            </a:r>
          </a:p>
        </p:txBody>
      </p:sp>
      <p:sp>
        <p:nvSpPr>
          <p:cNvPr id="15" name="TextBox 14"/>
          <p:cNvSpPr txBox="1"/>
          <p:nvPr/>
        </p:nvSpPr>
        <p:spPr>
          <a:xfrm rot="1140466">
            <a:off x="2155935" y="1957806"/>
            <a:ext cx="10191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SQUEE ACT</a:t>
            </a:r>
          </a:p>
        </p:txBody>
      </p:sp>
    </p:spTree>
    <p:extLst>
      <p:ext uri="{BB962C8B-B14F-4D97-AF65-F5344CB8AC3E}">
        <p14:creationId xmlns:p14="http://schemas.microsoft.com/office/powerpoint/2010/main" val="48166619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416"/>
            <a:ext cx="4362450" cy="327183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3 of 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76462" y="1201618"/>
            <a:ext cx="101917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SQUEE ACT</a:t>
            </a:r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 flipH="1">
            <a:off x="2533650" y="1509395"/>
            <a:ext cx="152400" cy="39560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28611" y="1355506"/>
            <a:ext cx="1323976" cy="94958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1748" y="957475"/>
            <a:ext cx="4705132" cy="352885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975872" y="3023729"/>
            <a:ext cx="638175" cy="5715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10772" y="3155590"/>
            <a:ext cx="8001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600151</a:t>
            </a:r>
          </a:p>
        </p:txBody>
      </p:sp>
      <p:cxnSp>
        <p:nvCxnSpPr>
          <p:cNvPr id="19" name="Straight Arrow Connector 18"/>
          <p:cNvCxnSpPr>
            <a:stCxn id="17" idx="3"/>
            <a:endCxn id="15" idx="2"/>
          </p:cNvCxnSpPr>
          <p:nvPr/>
        </p:nvCxnSpPr>
        <p:spPr>
          <a:xfrm>
            <a:off x="6610872" y="3309479"/>
            <a:ext cx="365000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-4762" y="5784510"/>
            <a:ext cx="91487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Remove plug cap with tool shown above so that harness can fit through grommet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Run SQUEE ACT branch of harness through hole in frame as shown above and through grommet (600151). </a:t>
            </a:r>
            <a:r>
              <a:rPr lang="en-US" sz="1400" b="1" u="sng" dirty="0"/>
              <a:t>Make sure grommet is installed before trying to route wire harness through.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24575" y="2097851"/>
            <a:ext cx="101917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SQUEE ACT</a:t>
            </a:r>
          </a:p>
        </p:txBody>
      </p:sp>
      <p:cxnSp>
        <p:nvCxnSpPr>
          <p:cNvPr id="23" name="Straight Arrow Connector 22"/>
          <p:cNvCxnSpPr>
            <a:stCxn id="21" idx="3"/>
          </p:cNvCxnSpPr>
          <p:nvPr/>
        </p:nvCxnSpPr>
        <p:spPr>
          <a:xfrm>
            <a:off x="7143750" y="2251740"/>
            <a:ext cx="302420" cy="1082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 t="20268" r="13253" b="9890"/>
          <a:stretch/>
        </p:blipFill>
        <p:spPr>
          <a:xfrm rot="5400000">
            <a:off x="1770949" y="3217194"/>
            <a:ext cx="3177857" cy="2046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t="7151" r="27248" b="11763"/>
          <a:stretch/>
        </p:blipFill>
        <p:spPr>
          <a:xfrm>
            <a:off x="162724" y="3299676"/>
            <a:ext cx="1940553" cy="209550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332515" y="2651764"/>
            <a:ext cx="2050862" cy="317785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2724" y="3299676"/>
            <a:ext cx="1940553" cy="209550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0790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9" t="34444" r="9167" b="7592"/>
          <a:stretch/>
        </p:blipFill>
        <p:spPr>
          <a:xfrm rot="5400000">
            <a:off x="4075027" y="990389"/>
            <a:ext cx="5022079" cy="332328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95"/>
          <a:stretch/>
        </p:blipFill>
        <p:spPr>
          <a:xfrm rot="5400000">
            <a:off x="65344" y="656413"/>
            <a:ext cx="4793737" cy="4219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4 of 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" y="5505450"/>
            <a:ext cx="76190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SQUEE ACT Harness up channel and around bumper spacers making sure there is enough slack for the bumper to move up and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harness with p-clamp (172454), screw (11038072), conical washer (3400383), and nyloc nut (12040044)</a:t>
            </a:r>
          </a:p>
        </p:txBody>
      </p:sp>
      <p:sp>
        <p:nvSpPr>
          <p:cNvPr id="9" name="Oval 8"/>
          <p:cNvSpPr/>
          <p:nvPr/>
        </p:nvSpPr>
        <p:spPr>
          <a:xfrm>
            <a:off x="6219825" y="2524125"/>
            <a:ext cx="1028700" cy="7715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790508" y="2432833"/>
            <a:ext cx="914400" cy="95410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172454</a:t>
            </a:r>
          </a:p>
          <a:p>
            <a:pPr algn="ctr"/>
            <a:r>
              <a:rPr lang="en-US" sz="1400" dirty="0"/>
              <a:t>11038072</a:t>
            </a:r>
          </a:p>
          <a:p>
            <a:pPr algn="ctr"/>
            <a:r>
              <a:rPr lang="en-US" sz="1400" dirty="0"/>
              <a:t>3400383</a:t>
            </a:r>
          </a:p>
          <a:p>
            <a:pPr algn="ctr"/>
            <a:r>
              <a:rPr lang="en-US" sz="1400" dirty="0"/>
              <a:t>12040044</a:t>
            </a:r>
          </a:p>
        </p:txBody>
      </p:sp>
      <p:cxnSp>
        <p:nvCxnSpPr>
          <p:cNvPr id="12" name="Straight Arrow Connector 11"/>
          <p:cNvCxnSpPr>
            <a:stCxn id="10" idx="1"/>
            <a:endCxn id="9" idx="6"/>
          </p:cNvCxnSpPr>
          <p:nvPr/>
        </p:nvCxnSpPr>
        <p:spPr>
          <a:xfrm flipH="1">
            <a:off x="7248525" y="2909887"/>
            <a:ext cx="541983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193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5 of 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9114" y="1155701"/>
            <a:ext cx="5943600" cy="4457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03"/>
          <a:stretch/>
        </p:blipFill>
        <p:spPr>
          <a:xfrm rot="5400000">
            <a:off x="4714467" y="458137"/>
            <a:ext cx="2801165" cy="265271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1438275" y="2409825"/>
            <a:ext cx="1114425" cy="6985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1200" y="860877"/>
            <a:ext cx="104775" cy="183797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60142" y="5027517"/>
            <a:ext cx="40433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Feed harness though grommet in top of bumper and run all the way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through grommet on bumper and re-install plug cap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On re-installment, A=1 and B=2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68426" y="2033158"/>
            <a:ext cx="3240088" cy="24300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002063" y="1625973"/>
            <a:ext cx="157162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Bottom of Bumper</a:t>
            </a:r>
          </a:p>
        </p:txBody>
      </p:sp>
    </p:spTree>
    <p:extLst>
      <p:ext uri="{BB962C8B-B14F-4D97-AF65-F5344CB8AC3E}">
        <p14:creationId xmlns:p14="http://schemas.microsoft.com/office/powerpoint/2010/main" val="331808747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6 of 16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3335" y="1062772"/>
            <a:ext cx="5547518" cy="41606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6"/>
          <a:stretch/>
        </p:blipFill>
        <p:spPr>
          <a:xfrm rot="5400000">
            <a:off x="255943" y="478611"/>
            <a:ext cx="4164888" cy="394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1686" y="4903552"/>
            <a:ext cx="3873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Remove plug cap from wire coming off of squeegee lift actuator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through grommet on bumper and re-install plug cap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On re-installment, A=1 and B=2</a:t>
            </a:r>
          </a:p>
        </p:txBody>
      </p:sp>
    </p:spTree>
    <p:extLst>
      <p:ext uri="{BB962C8B-B14F-4D97-AF65-F5344CB8AC3E}">
        <p14:creationId xmlns:p14="http://schemas.microsoft.com/office/powerpoint/2010/main" val="212776354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7 of 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38150"/>
            <a:ext cx="6121400" cy="4591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7" y="1371599"/>
            <a:ext cx="3873501" cy="290512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438275" y="2371725"/>
            <a:ext cx="1971675" cy="9048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81586" y="1371599"/>
            <a:ext cx="3873501" cy="2905126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9" idx="1"/>
            <a:endCxn id="8" idx="6"/>
          </p:cNvCxnSpPr>
          <p:nvPr/>
        </p:nvCxnSpPr>
        <p:spPr>
          <a:xfrm flipH="1">
            <a:off x="3409950" y="2824162"/>
            <a:ext cx="1671636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33575" y="5538887"/>
            <a:ext cx="527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SQUEE ACT plug and plug from the squeegee lift actuator </a:t>
            </a:r>
          </a:p>
        </p:txBody>
      </p:sp>
    </p:spTree>
    <p:extLst>
      <p:ext uri="{BB962C8B-B14F-4D97-AF65-F5344CB8AC3E}">
        <p14:creationId xmlns:p14="http://schemas.microsoft.com/office/powerpoint/2010/main" val="127615741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109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8 of 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00"/>
          <a:stretch/>
        </p:blipFill>
        <p:spPr>
          <a:xfrm>
            <a:off x="114300" y="369332"/>
            <a:ext cx="4781550" cy="4762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/>
          <a:stretch/>
        </p:blipFill>
        <p:spPr>
          <a:xfrm>
            <a:off x="5010151" y="1057275"/>
            <a:ext cx="4064000" cy="338924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505075" y="2381250"/>
            <a:ext cx="1743075" cy="9525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10151" y="1057275"/>
            <a:ext cx="4064000" cy="3389246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9" idx="1"/>
            <a:endCxn id="8" idx="6"/>
          </p:cNvCxnSpPr>
          <p:nvPr/>
        </p:nvCxnSpPr>
        <p:spPr>
          <a:xfrm flipH="1">
            <a:off x="4248150" y="2751898"/>
            <a:ext cx="762001" cy="10560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23962" y="5590203"/>
            <a:ext cx="681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TAIL HARN to harness (719454) that was previously installed with the tail lights</a:t>
            </a:r>
          </a:p>
        </p:txBody>
      </p:sp>
      <p:sp>
        <p:nvSpPr>
          <p:cNvPr id="13" name="Oval 12"/>
          <p:cNvSpPr/>
          <p:nvPr/>
        </p:nvSpPr>
        <p:spPr>
          <a:xfrm>
            <a:off x="5581650" y="2275648"/>
            <a:ext cx="1733550" cy="169872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09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369332"/>
            <a:ext cx="4324350" cy="324326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9076" y="369332"/>
            <a:ext cx="83820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3400125</a:t>
            </a:r>
          </a:p>
          <a:p>
            <a:pPr algn="ctr"/>
            <a:r>
              <a:rPr lang="en-US" sz="1400" dirty="0"/>
              <a:t>450034</a:t>
            </a:r>
          </a:p>
        </p:txBody>
      </p:sp>
      <p:sp>
        <p:nvSpPr>
          <p:cNvPr id="18" name="Oval 17"/>
          <p:cNvSpPr/>
          <p:nvPr/>
        </p:nvSpPr>
        <p:spPr>
          <a:xfrm>
            <a:off x="1257300" y="1135822"/>
            <a:ext cx="962025" cy="8858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638176" y="892552"/>
            <a:ext cx="760009" cy="37299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Brakes &amp; Cable </a:t>
            </a:r>
            <a:r>
              <a:rPr lang="en-US" dirty="0" err="1"/>
              <a:t>Pg</a:t>
            </a:r>
            <a:r>
              <a:rPr lang="en-US" dirty="0"/>
              <a:t> 2 of 5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687" y="369332"/>
            <a:ext cx="4324351" cy="3243263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7096125" y="1590675"/>
            <a:ext cx="952500" cy="978642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220075" y="612602"/>
            <a:ext cx="86677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3400125</a:t>
            </a:r>
          </a:p>
          <a:p>
            <a:pPr algn="ctr"/>
            <a:r>
              <a:rPr lang="en-US" sz="1400" dirty="0"/>
              <a:t>450034</a:t>
            </a:r>
          </a:p>
        </p:txBody>
      </p:sp>
      <p:cxnSp>
        <p:nvCxnSpPr>
          <p:cNvPr id="33" name="Straight Arrow Connector 32"/>
          <p:cNvCxnSpPr>
            <a:stCxn id="31" idx="2"/>
            <a:endCxn id="30" idx="7"/>
          </p:cNvCxnSpPr>
          <p:nvPr/>
        </p:nvCxnSpPr>
        <p:spPr>
          <a:xfrm flipH="1">
            <a:off x="7909135" y="1135822"/>
            <a:ext cx="744328" cy="59817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514600" y="566435"/>
            <a:ext cx="80962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718163 (RH)</a:t>
            </a:r>
          </a:p>
        </p:txBody>
      </p:sp>
      <p:cxnSp>
        <p:nvCxnSpPr>
          <p:cNvPr id="43" name="Straight Arrow Connector 42"/>
          <p:cNvCxnSpPr>
            <a:stCxn id="41" idx="1"/>
          </p:cNvCxnSpPr>
          <p:nvPr/>
        </p:nvCxnSpPr>
        <p:spPr>
          <a:xfrm flipH="1" flipV="1">
            <a:off x="2047876" y="720324"/>
            <a:ext cx="466724" cy="10772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074569" y="1111659"/>
            <a:ext cx="80962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718164 (LH)</a:t>
            </a:r>
          </a:p>
        </p:txBody>
      </p:sp>
      <p:cxnSp>
        <p:nvCxnSpPr>
          <p:cNvPr id="47" name="Straight Arrow Connector 46"/>
          <p:cNvCxnSpPr>
            <a:stCxn id="45" idx="3"/>
          </p:cNvCxnSpPr>
          <p:nvPr/>
        </p:nvCxnSpPr>
        <p:spPr>
          <a:xfrm flipV="1">
            <a:off x="6884194" y="1265548"/>
            <a:ext cx="373856" cy="10772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133475" y="4288349"/>
            <a:ext cx="6877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RH cable end of (718163) to the brake axle and secure it with pin (450034)  and rue ring (3400125) </a:t>
            </a:r>
            <a:r>
              <a:rPr lang="en-US" sz="1400" b="1" dirty="0"/>
              <a:t>RUE RING NEEDS TO BE ON THE TIRE SIDE**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the same process for the LH cable (718164) with pin (450034) and rue ring (3400125)</a:t>
            </a:r>
          </a:p>
        </p:txBody>
      </p:sp>
    </p:spTree>
    <p:extLst>
      <p:ext uri="{BB962C8B-B14F-4D97-AF65-F5344CB8AC3E}">
        <p14:creationId xmlns:p14="http://schemas.microsoft.com/office/powerpoint/2010/main" val="254286472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8"/>
          <a:stretch/>
        </p:blipFill>
        <p:spPr>
          <a:xfrm>
            <a:off x="4429126" y="184666"/>
            <a:ext cx="4629348" cy="5419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" y="0"/>
            <a:ext cx="61150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9 of 16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296174"/>
            <a:ext cx="4508500" cy="338137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819900" y="1809750"/>
            <a:ext cx="1695450" cy="15716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5575" y="1296174"/>
            <a:ext cx="4508500" cy="338137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9" idx="3"/>
            <a:endCxn id="8" idx="2"/>
          </p:cNvCxnSpPr>
          <p:nvPr/>
        </p:nvCxnSpPr>
        <p:spPr>
          <a:xfrm flipV="1">
            <a:off x="4664075" y="2595563"/>
            <a:ext cx="2155825" cy="39129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133600" y="1809750"/>
            <a:ext cx="1438275" cy="14001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914525" y="5826482"/>
            <a:ext cx="5314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BACK ALM to the harness coming off of the backup alarm</a:t>
            </a:r>
          </a:p>
        </p:txBody>
      </p:sp>
    </p:spTree>
    <p:extLst>
      <p:ext uri="{BB962C8B-B14F-4D97-AF65-F5344CB8AC3E}">
        <p14:creationId xmlns:p14="http://schemas.microsoft.com/office/powerpoint/2010/main" val="303477212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0"/>
            <a:ext cx="7658100" cy="574357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8172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10 of 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6975" y="5896074"/>
            <a:ext cx="4210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all excess wire with zip ties as shown above</a:t>
            </a:r>
          </a:p>
        </p:txBody>
      </p:sp>
    </p:spTree>
    <p:extLst>
      <p:ext uri="{BB962C8B-B14F-4D97-AF65-F5344CB8AC3E}">
        <p14:creationId xmlns:p14="http://schemas.microsoft.com/office/powerpoint/2010/main" val="390336169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3500" y="883166"/>
            <a:ext cx="5588000" cy="419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" y="0"/>
            <a:ext cx="626569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11 of 16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106" y="1988859"/>
            <a:ext cx="4324351" cy="32432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6" t="37222" r="31240" b="37037"/>
          <a:stretch/>
        </p:blipFill>
        <p:spPr>
          <a:xfrm rot="5400000">
            <a:off x="719463" y="494092"/>
            <a:ext cx="1517441" cy="13285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8" t="34074" r="26389" b="23148"/>
          <a:stretch/>
        </p:blipFill>
        <p:spPr>
          <a:xfrm rot="5400000">
            <a:off x="2268872" y="479083"/>
            <a:ext cx="1520154" cy="135581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23875" y="523875"/>
            <a:ext cx="3457575" cy="1304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67578" y="2538670"/>
            <a:ext cx="2247900" cy="252412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6141868" y="1917067"/>
            <a:ext cx="123825" cy="195960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07064" y="5865991"/>
            <a:ext cx="6729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Run the 2 branches of REC VAC MTR and 1 branch of REC TANK FULL up recovery tank and to the left of the vacuum motors (all branches of harness listed are off of 719450)</a:t>
            </a:r>
          </a:p>
        </p:txBody>
      </p:sp>
    </p:spTree>
    <p:extLst>
      <p:ext uri="{BB962C8B-B14F-4D97-AF65-F5344CB8AC3E}">
        <p14:creationId xmlns:p14="http://schemas.microsoft.com/office/powerpoint/2010/main" val="120516024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1463" y="714893"/>
            <a:ext cx="5067299" cy="380047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14875" y="81480"/>
            <a:ext cx="3800475" cy="5067299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6"/>
          <a:stretch/>
        </p:blipFill>
        <p:spPr>
          <a:xfrm rot="5400000">
            <a:off x="-251481" y="420549"/>
            <a:ext cx="5148779" cy="430768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8172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12 of 16</a:t>
            </a:r>
          </a:p>
        </p:txBody>
      </p:sp>
      <p:sp>
        <p:nvSpPr>
          <p:cNvPr id="8" name="Oval 7"/>
          <p:cNvSpPr/>
          <p:nvPr/>
        </p:nvSpPr>
        <p:spPr>
          <a:xfrm>
            <a:off x="5467350" y="1533525"/>
            <a:ext cx="1076325" cy="17335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57350" y="2574389"/>
            <a:ext cx="742950" cy="1007011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0" idx="1"/>
            <a:endCxn id="9" idx="6"/>
          </p:cNvCxnSpPr>
          <p:nvPr/>
        </p:nvCxnSpPr>
        <p:spPr>
          <a:xfrm flipH="1">
            <a:off x="2400300" y="2615130"/>
            <a:ext cx="2314575" cy="46276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9625" y="5598676"/>
            <a:ext cx="7524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the first branch of REC VAC MTR to the harness coming off of the bottom vacuum motor</a:t>
            </a:r>
          </a:p>
        </p:txBody>
      </p:sp>
    </p:spTree>
    <p:extLst>
      <p:ext uri="{BB962C8B-B14F-4D97-AF65-F5344CB8AC3E}">
        <p14:creationId xmlns:p14="http://schemas.microsoft.com/office/powerpoint/2010/main" val="15542195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/>
          <a:stretch/>
        </p:blipFill>
        <p:spPr>
          <a:xfrm rot="5400000">
            <a:off x="-304901" y="583355"/>
            <a:ext cx="5486400" cy="45292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7683" y="790575"/>
            <a:ext cx="5486400" cy="41148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53958" y="104775"/>
            <a:ext cx="4114800" cy="548640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2" y="0"/>
            <a:ext cx="619125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13 of 16</a:t>
            </a:r>
          </a:p>
        </p:txBody>
      </p:sp>
      <p:sp>
        <p:nvSpPr>
          <p:cNvPr id="8" name="Oval 7"/>
          <p:cNvSpPr/>
          <p:nvPr/>
        </p:nvSpPr>
        <p:spPr>
          <a:xfrm rot="20779336">
            <a:off x="5995063" y="1408813"/>
            <a:ext cx="1075034" cy="1767138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95475" y="1990725"/>
            <a:ext cx="790575" cy="9525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7" idx="1"/>
            <a:endCxn id="10" idx="6"/>
          </p:cNvCxnSpPr>
          <p:nvPr/>
        </p:nvCxnSpPr>
        <p:spPr>
          <a:xfrm flipH="1" flipV="1">
            <a:off x="2686050" y="2466975"/>
            <a:ext cx="2167908" cy="38100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8221" y="5816600"/>
            <a:ext cx="6987558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next branch of REC VAC MTR to the harness coming off of the top vacuum motor</a:t>
            </a:r>
          </a:p>
        </p:txBody>
      </p:sp>
    </p:spTree>
    <p:extLst>
      <p:ext uri="{BB962C8B-B14F-4D97-AF65-F5344CB8AC3E}">
        <p14:creationId xmlns:p14="http://schemas.microsoft.com/office/powerpoint/2010/main" val="30288481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9023"/>
          <a:stretch/>
        </p:blipFill>
        <p:spPr>
          <a:xfrm rot="5400000">
            <a:off x="-413016" y="617802"/>
            <a:ext cx="5317067" cy="408146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115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657350" y="1028700"/>
            <a:ext cx="790574" cy="8001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7998" y="679717"/>
            <a:ext cx="5317066" cy="39576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62475" y="0"/>
            <a:ext cx="3952875" cy="531706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8" idx="2"/>
            <a:endCxn id="7" idx="6"/>
          </p:cNvCxnSpPr>
          <p:nvPr/>
        </p:nvCxnSpPr>
        <p:spPr>
          <a:xfrm flipH="1" flipV="1">
            <a:off x="2447924" y="1428750"/>
            <a:ext cx="2109788" cy="122978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81150" y="5682819"/>
            <a:ext cx="598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REC TANK FULL to the wire harness coming out of the recovery tank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618172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14 of 16</a:t>
            </a:r>
          </a:p>
        </p:txBody>
      </p:sp>
    </p:spTree>
    <p:extLst>
      <p:ext uri="{BB962C8B-B14F-4D97-AF65-F5344CB8AC3E}">
        <p14:creationId xmlns:p14="http://schemas.microsoft.com/office/powerpoint/2010/main" val="13523776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2" y="0"/>
            <a:ext cx="619125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15 of 16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59955" y="1116754"/>
            <a:ext cx="5979377" cy="44845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52"/>
          <a:stretch/>
        </p:blipFill>
        <p:spPr>
          <a:xfrm rot="5400000">
            <a:off x="5145743" y="-86016"/>
            <a:ext cx="3453156" cy="436385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865298" y="1785668"/>
            <a:ext cx="586596" cy="59522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05773" y="2501660"/>
            <a:ext cx="1354347" cy="132847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28950" y="4382219"/>
            <a:ext cx="913322" cy="87989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26542" y="4452834"/>
            <a:ext cx="1112808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(2)3301158</a:t>
            </a:r>
          </a:p>
          <a:p>
            <a:pPr algn="ctr"/>
            <a:r>
              <a:rPr lang="en-US" sz="1400" dirty="0"/>
              <a:t>(2)3400383</a:t>
            </a:r>
          </a:p>
          <a:p>
            <a:pPr algn="ctr"/>
            <a:r>
              <a:rPr lang="en-US" sz="1400" dirty="0"/>
              <a:t>(2)11038072</a:t>
            </a:r>
          </a:p>
        </p:txBody>
      </p:sp>
      <p:cxnSp>
        <p:nvCxnSpPr>
          <p:cNvPr id="14" name="Straight Arrow Connector 13"/>
          <p:cNvCxnSpPr>
            <a:endCxn id="10" idx="4"/>
          </p:cNvCxnSpPr>
          <p:nvPr/>
        </p:nvCxnSpPr>
        <p:spPr>
          <a:xfrm flipV="1">
            <a:off x="1582946" y="3830130"/>
            <a:ext cx="1" cy="62270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3"/>
            <a:endCxn id="11" idx="2"/>
          </p:cNvCxnSpPr>
          <p:nvPr/>
        </p:nvCxnSpPr>
        <p:spPr>
          <a:xfrm>
            <a:off x="2139350" y="4822166"/>
            <a:ext cx="889600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02862" y="376974"/>
            <a:ext cx="911468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713527</a:t>
            </a:r>
          </a:p>
          <a:p>
            <a:pPr algn="ctr"/>
            <a:r>
              <a:rPr lang="en-US" sz="1400" dirty="0"/>
              <a:t>3400383</a:t>
            </a:r>
          </a:p>
          <a:p>
            <a:pPr algn="ctr"/>
            <a:r>
              <a:rPr lang="en-US" sz="1400" dirty="0"/>
              <a:t>11038072</a:t>
            </a:r>
          </a:p>
        </p:txBody>
      </p:sp>
      <p:cxnSp>
        <p:nvCxnSpPr>
          <p:cNvPr id="19" name="Straight Arrow Connector 18"/>
          <p:cNvCxnSpPr>
            <a:endCxn id="9" idx="0"/>
          </p:cNvCxnSpPr>
          <p:nvPr/>
        </p:nvCxnSpPr>
        <p:spPr>
          <a:xfrm>
            <a:off x="5158596" y="1066164"/>
            <a:ext cx="0" cy="71950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780415" y="4396922"/>
            <a:ext cx="41838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the 2 lower inserts shown on the left, secure wire harness with 2 p-clamps (3301158), 2 conical washers (3400383), and 2 screws (11038072)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the top insert location shown above, secure wire harness with p-clamp (713527), conical washer (3400383), and screw (11038072).</a:t>
            </a:r>
          </a:p>
        </p:txBody>
      </p:sp>
    </p:spTree>
    <p:extLst>
      <p:ext uri="{BB962C8B-B14F-4D97-AF65-F5344CB8AC3E}">
        <p14:creationId xmlns:p14="http://schemas.microsoft.com/office/powerpoint/2010/main" val="257811898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17217" b="27131"/>
          <a:stretch/>
        </p:blipFill>
        <p:spPr>
          <a:xfrm rot="5400000">
            <a:off x="4975527" y="191787"/>
            <a:ext cx="3803047" cy="341947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52450" y="1112282"/>
            <a:ext cx="5943600" cy="44577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657350" y="2124076"/>
            <a:ext cx="762000" cy="7239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167313" y="0"/>
            <a:ext cx="3419475" cy="3803048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-1" y="0"/>
            <a:ext cx="62007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Light, Vacuums, and Backup Alarm Wire Routing  </a:t>
            </a:r>
            <a:r>
              <a:rPr lang="en-US" dirty="0" err="1"/>
              <a:t>Pg</a:t>
            </a:r>
            <a:r>
              <a:rPr lang="en-US" dirty="0"/>
              <a:t> 16 of 16</a:t>
            </a:r>
          </a:p>
        </p:txBody>
      </p:sp>
      <p:sp>
        <p:nvSpPr>
          <p:cNvPr id="10" name="Oval 9"/>
          <p:cNvSpPr/>
          <p:nvPr/>
        </p:nvSpPr>
        <p:spPr>
          <a:xfrm>
            <a:off x="5167313" y="2212419"/>
            <a:ext cx="428624" cy="752476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9" idx="1"/>
            <a:endCxn id="8" idx="6"/>
          </p:cNvCxnSpPr>
          <p:nvPr/>
        </p:nvCxnSpPr>
        <p:spPr>
          <a:xfrm flipH="1">
            <a:off x="2419350" y="1901524"/>
            <a:ext cx="2747963" cy="58450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10137" y="4113943"/>
            <a:ext cx="39338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wire tie mount (3302472) with rivet (730654) on the top vacuum as shown above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any excess wire neatly with zip ties and secure REC TANK FULL plugs to the wire tie mount with a zip tie as shown on the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Coil up the rest of wire harness neatly for later use making sure to put down a cloth barrier in between so the frame does not get scratched from the wire harness</a:t>
            </a:r>
          </a:p>
        </p:txBody>
      </p:sp>
    </p:spTree>
    <p:extLst>
      <p:ext uri="{BB962C8B-B14F-4D97-AF65-F5344CB8AC3E}">
        <p14:creationId xmlns:p14="http://schemas.microsoft.com/office/powerpoint/2010/main" val="3986089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96"/>
          <a:stretch/>
        </p:blipFill>
        <p:spPr>
          <a:xfrm>
            <a:off x="133350" y="679451"/>
            <a:ext cx="8905875" cy="384750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20274848">
            <a:off x="4476749" y="3536357"/>
            <a:ext cx="2047875" cy="5143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705600" y="1378357"/>
            <a:ext cx="7905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718164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086600" y="1688506"/>
            <a:ext cx="28575" cy="58102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09925" y="1378357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718163</a:t>
            </a:r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 flipH="1">
            <a:off x="3409950" y="1686134"/>
            <a:ext cx="166688" cy="123109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05537" y="3951249"/>
            <a:ext cx="8953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600338</a:t>
            </a:r>
          </a:p>
          <a:p>
            <a:pPr algn="ctr"/>
            <a:r>
              <a:rPr lang="en-US" sz="1400" dirty="0"/>
              <a:t>3400075</a:t>
            </a:r>
          </a:p>
          <a:p>
            <a:pPr algn="ctr"/>
            <a:r>
              <a:rPr lang="en-US" sz="1400" dirty="0"/>
              <a:t>600938</a:t>
            </a:r>
          </a:p>
        </p:txBody>
      </p:sp>
      <p:cxnSp>
        <p:nvCxnSpPr>
          <p:cNvPr id="12" name="Straight Arrow Connector 11"/>
          <p:cNvCxnSpPr>
            <a:stCxn id="11" idx="1"/>
            <a:endCxn id="6" idx="4"/>
          </p:cNvCxnSpPr>
          <p:nvPr/>
        </p:nvCxnSpPr>
        <p:spPr>
          <a:xfrm flipH="1" flipV="1">
            <a:off x="5597384" y="4031836"/>
            <a:ext cx="608153" cy="28874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24249" y="567239"/>
            <a:ext cx="212407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Pictured from front to rear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Brakes &amp; Cable </a:t>
            </a:r>
            <a:r>
              <a:rPr lang="en-US" dirty="0" err="1"/>
              <a:t>Pg</a:t>
            </a:r>
            <a:r>
              <a:rPr lang="en-US" dirty="0"/>
              <a:t> 3 of 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5873" y="5261522"/>
            <a:ext cx="6600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the LH and RH brake cables with turnbuckle (600338), jam nut (3400075) to the RH cable, and jam nut with left hand thread (600938) to the LH cable</a:t>
            </a:r>
          </a:p>
        </p:txBody>
      </p:sp>
    </p:spTree>
    <p:extLst>
      <p:ext uri="{BB962C8B-B14F-4D97-AF65-F5344CB8AC3E}">
        <p14:creationId xmlns:p14="http://schemas.microsoft.com/office/powerpoint/2010/main" val="2455074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7" y="369332"/>
            <a:ext cx="7058025" cy="39701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Brakes &amp; Cable </a:t>
            </a:r>
            <a:r>
              <a:rPr lang="en-US" dirty="0" err="1"/>
              <a:t>Pg</a:t>
            </a:r>
            <a:r>
              <a:rPr lang="en-US" dirty="0"/>
              <a:t> 4 of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5010150"/>
            <a:ext cx="6619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After LH and RH cables are connected, route the cables through the cable retainers as shown above  </a:t>
            </a:r>
          </a:p>
        </p:txBody>
      </p:sp>
    </p:spTree>
    <p:extLst>
      <p:ext uri="{BB962C8B-B14F-4D97-AF65-F5344CB8AC3E}">
        <p14:creationId xmlns:p14="http://schemas.microsoft.com/office/powerpoint/2010/main" val="1857392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332"/>
            <a:ext cx="4791075" cy="269498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Brakes &amp; Cable </a:t>
            </a:r>
            <a:r>
              <a:rPr lang="en-US" dirty="0" err="1"/>
              <a:t>Pg</a:t>
            </a:r>
            <a:r>
              <a:rPr lang="en-US" dirty="0"/>
              <a:t> 5 of 5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0010" y="1075641"/>
            <a:ext cx="5650468" cy="4237851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152650" y="1895475"/>
            <a:ext cx="266700" cy="4095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1838652"/>
            <a:ext cx="9715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3400125</a:t>
            </a:r>
          </a:p>
          <a:p>
            <a:pPr algn="ctr"/>
            <a:r>
              <a:rPr lang="en-US" sz="1400" dirty="0"/>
              <a:t>3400118</a:t>
            </a:r>
          </a:p>
          <a:p>
            <a:pPr algn="ctr"/>
            <a:r>
              <a:rPr lang="en-US" sz="1400" dirty="0"/>
              <a:t>600114</a:t>
            </a:r>
          </a:p>
        </p:txBody>
      </p:sp>
      <p:cxnSp>
        <p:nvCxnSpPr>
          <p:cNvPr id="16" name="Straight Arrow Connector 15"/>
          <p:cNvCxnSpPr>
            <a:stCxn id="14" idx="3"/>
            <a:endCxn id="13" idx="2"/>
          </p:cNvCxnSpPr>
          <p:nvPr/>
        </p:nvCxnSpPr>
        <p:spPr>
          <a:xfrm flipV="1">
            <a:off x="1657350" y="2100263"/>
            <a:ext cx="495300" cy="10772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28950" y="1684763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600121</a:t>
            </a:r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>
          <a:xfrm flipH="1" flipV="1">
            <a:off x="2381250" y="1762452"/>
            <a:ext cx="647700" cy="7620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76550" y="2374537"/>
            <a:ext cx="7429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600113</a:t>
            </a:r>
          </a:p>
        </p:txBody>
      </p:sp>
      <p:cxnSp>
        <p:nvCxnSpPr>
          <p:cNvPr id="22" name="Straight Arrow Connector 21"/>
          <p:cNvCxnSpPr>
            <a:stCxn id="20" idx="1"/>
          </p:cNvCxnSpPr>
          <p:nvPr/>
        </p:nvCxnSpPr>
        <p:spPr>
          <a:xfrm flipH="1" flipV="1">
            <a:off x="2514600" y="2329090"/>
            <a:ext cx="361950" cy="19933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572374" y="838200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600127</a:t>
            </a:r>
          </a:p>
        </p:txBody>
      </p:sp>
      <p:cxnSp>
        <p:nvCxnSpPr>
          <p:cNvPr id="25" name="Straight Arrow Connector 24"/>
          <p:cNvCxnSpPr>
            <a:stCxn id="23" idx="1"/>
          </p:cNvCxnSpPr>
          <p:nvPr/>
        </p:nvCxnSpPr>
        <p:spPr>
          <a:xfrm flipH="1">
            <a:off x="6955244" y="992089"/>
            <a:ext cx="617130" cy="803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67350" y="3792856"/>
            <a:ext cx="8286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3400075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296025" y="3952875"/>
            <a:ext cx="314325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86650" y="4714875"/>
            <a:ext cx="7429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600813</a:t>
            </a:r>
          </a:p>
        </p:txBody>
      </p:sp>
      <p:cxnSp>
        <p:nvCxnSpPr>
          <p:cNvPr id="32" name="Straight Arrow Connector 31"/>
          <p:cNvCxnSpPr>
            <a:stCxn id="30" idx="1"/>
          </p:cNvCxnSpPr>
          <p:nvPr/>
        </p:nvCxnSpPr>
        <p:spPr>
          <a:xfrm flipH="1">
            <a:off x="6955244" y="4868764"/>
            <a:ext cx="531406" cy="3661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8143" y="3761686"/>
            <a:ext cx="4133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RH cable through clevis weldment (600121) and secure cable with pulley (600113), pin (3400118), spacer (600114)and rue ring (3400125), rue ring needs to be on the bottom.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Attach nut (3400075) and clevis (600813) to the threaded end of clevis weldment and tighten nut against clevis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Attach spring (600127) to clevis weldment (600121)</a:t>
            </a:r>
          </a:p>
        </p:txBody>
      </p:sp>
    </p:spTree>
    <p:extLst>
      <p:ext uri="{BB962C8B-B14F-4D97-AF65-F5344CB8AC3E}">
        <p14:creationId xmlns:p14="http://schemas.microsoft.com/office/powerpoint/2010/main" val="2851976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257175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Tires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971649"/>
              </p:ext>
            </p:extLst>
          </p:nvPr>
        </p:nvGraphicFramePr>
        <p:xfrm>
          <a:off x="-1" y="2190591"/>
          <a:ext cx="9144000" cy="2983230"/>
        </p:xfrm>
        <a:graphic>
          <a:graphicData uri="http://schemas.openxmlformats.org/drawingml/2006/table">
            <a:tbl>
              <a:tblPr/>
              <a:tblGrid>
                <a:gridCol w="1778867">
                  <a:extLst>
                    <a:ext uri="{9D8B030D-6E8A-4147-A177-3AD203B41FA5}">
                      <a16:colId xmlns:a16="http://schemas.microsoft.com/office/drawing/2014/main" val="3472402405"/>
                    </a:ext>
                  </a:extLst>
                </a:gridCol>
                <a:gridCol w="3645117">
                  <a:extLst>
                    <a:ext uri="{9D8B030D-6E8A-4147-A177-3AD203B41FA5}">
                      <a16:colId xmlns:a16="http://schemas.microsoft.com/office/drawing/2014/main" val="3063029671"/>
                    </a:ext>
                  </a:extLst>
                </a:gridCol>
                <a:gridCol w="1597859">
                  <a:extLst>
                    <a:ext uri="{9D8B030D-6E8A-4147-A177-3AD203B41FA5}">
                      <a16:colId xmlns:a16="http://schemas.microsoft.com/office/drawing/2014/main" val="2292893131"/>
                    </a:ext>
                  </a:extLst>
                </a:gridCol>
                <a:gridCol w="2122157">
                  <a:extLst>
                    <a:ext uri="{9D8B030D-6E8A-4147-A177-3AD203B41FA5}">
                      <a16:colId xmlns:a16="http://schemas.microsoft.com/office/drawing/2014/main" val="232559083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6901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714501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ASSEMBLY, POLYURETHANE TIRE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A1813H01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7112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SPACER, 1.06 B, 1.75 OD, .105 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FAS04C04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12630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3400223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NUT-HEX SLOTTED 1-20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3119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PIN-COTTER 5/32 X 2.00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FAS01G09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2818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GREASE CAP SPINDLE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A1907D07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564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004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2" t="7037" r="13611"/>
          <a:stretch/>
        </p:blipFill>
        <p:spPr>
          <a:xfrm>
            <a:off x="769144" y="83516"/>
            <a:ext cx="3476625" cy="321411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5001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Tires </a:t>
            </a:r>
            <a:r>
              <a:rPr lang="en-US" dirty="0" err="1"/>
              <a:t>Pg</a:t>
            </a:r>
            <a:r>
              <a:rPr lang="en-US" dirty="0"/>
              <a:t> 1 of 4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6" t="22409" r="25000" b="12777"/>
          <a:stretch/>
        </p:blipFill>
        <p:spPr>
          <a:xfrm>
            <a:off x="4562475" y="83516"/>
            <a:ext cx="3608995" cy="32141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428049"/>
            <a:ext cx="3871913" cy="29039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86275" y="5022948"/>
            <a:ext cx="268605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bearings come with wheels</a:t>
            </a:r>
          </a:p>
        </p:txBody>
      </p:sp>
      <p:sp>
        <p:nvSpPr>
          <p:cNvPr id="19" name="Oval 18"/>
          <p:cNvSpPr/>
          <p:nvPr/>
        </p:nvSpPr>
        <p:spPr>
          <a:xfrm>
            <a:off x="1638300" y="4476750"/>
            <a:ext cx="1838325" cy="140017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17" idx="1"/>
            <a:endCxn id="19" idx="6"/>
          </p:cNvCxnSpPr>
          <p:nvPr/>
        </p:nvCxnSpPr>
        <p:spPr>
          <a:xfrm flipH="1">
            <a:off x="3476625" y="5176837"/>
            <a:ext cx="1009650" cy="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443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8" y="216337"/>
            <a:ext cx="5144205" cy="28936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5001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Tires </a:t>
            </a:r>
            <a:r>
              <a:rPr lang="en-US" dirty="0" err="1"/>
              <a:t>Pg</a:t>
            </a:r>
            <a:r>
              <a:rPr lang="en-US" dirty="0"/>
              <a:t> 2 of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72099" y="369332"/>
            <a:ext cx="3695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Grease bearing and slide onto wheel hub as shown with the wider side towards the hub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After first greased bearing is on wheel hub, install tire (714501)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Slide on second bearing with the small sides facing each other (picture for ref)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7" y="3373834"/>
            <a:ext cx="5144206" cy="289361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8650" y="3470791"/>
            <a:ext cx="9525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(2)714501</a:t>
            </a:r>
          </a:p>
        </p:txBody>
      </p:sp>
      <p:cxnSp>
        <p:nvCxnSpPr>
          <p:cNvPr id="26" name="Straight Arrow Connector 25"/>
          <p:cNvCxnSpPr>
            <a:stCxn id="23" idx="2"/>
          </p:cNvCxnSpPr>
          <p:nvPr/>
        </p:nvCxnSpPr>
        <p:spPr>
          <a:xfrm>
            <a:off x="1104900" y="3778568"/>
            <a:ext cx="470164" cy="40290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1" t="5753" r="22577" b="16706"/>
          <a:stretch/>
        </p:blipFill>
        <p:spPr>
          <a:xfrm>
            <a:off x="6019088" y="4095623"/>
            <a:ext cx="2401370" cy="21718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00242" y="6158012"/>
            <a:ext cx="203906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bearing orientation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2048" y="1870353"/>
            <a:ext cx="16954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/>
              <a:t>Order of installation</a:t>
            </a:r>
            <a:r>
              <a:rPr lang="en-US" sz="1400" dirty="0"/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Bearing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Wheel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Bearing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Washer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Castle nut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Cotter pin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8875" y="2412800"/>
            <a:ext cx="8100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Bearing</a:t>
            </a:r>
          </a:p>
        </p:txBody>
      </p:sp>
      <p:cxnSp>
        <p:nvCxnSpPr>
          <p:cNvPr id="11" name="Straight Arrow Connector 10"/>
          <p:cNvCxnSpPr>
            <a:stCxn id="8" idx="0"/>
          </p:cNvCxnSpPr>
          <p:nvPr/>
        </p:nvCxnSpPr>
        <p:spPr>
          <a:xfrm flipH="1" flipV="1">
            <a:off x="2623912" y="2087592"/>
            <a:ext cx="1" cy="32520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82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22" y="145100"/>
            <a:ext cx="8125881" cy="45708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490663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Tires </a:t>
            </a:r>
            <a:r>
              <a:rPr lang="en-US" dirty="0" err="1"/>
              <a:t>Pg</a:t>
            </a:r>
            <a:r>
              <a:rPr lang="en-US" dirty="0"/>
              <a:t> 3 of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29225" y="721878"/>
            <a:ext cx="10477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(2)730358</a:t>
            </a:r>
          </a:p>
          <a:p>
            <a:pPr algn="ctr"/>
            <a:r>
              <a:rPr lang="en-US" sz="1400" dirty="0"/>
              <a:t>(2)3400223</a:t>
            </a:r>
          </a:p>
          <a:p>
            <a:pPr algn="ctr"/>
            <a:r>
              <a:rPr lang="en-US" sz="1400" dirty="0"/>
              <a:t>(2)3400120</a:t>
            </a:r>
          </a:p>
        </p:txBody>
      </p:sp>
      <p:cxnSp>
        <p:nvCxnSpPr>
          <p:cNvPr id="9" name="Straight Arrow Connector 8"/>
          <p:cNvCxnSpPr>
            <a:stCxn id="8" idx="2"/>
            <a:endCxn id="11" idx="7"/>
          </p:cNvCxnSpPr>
          <p:nvPr/>
        </p:nvCxnSpPr>
        <p:spPr>
          <a:xfrm flipH="1">
            <a:off x="4890626" y="1460542"/>
            <a:ext cx="862474" cy="512673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971925" y="1824764"/>
            <a:ext cx="1076325" cy="101368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115050" y="2971800"/>
            <a:ext cx="20574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torque to 100 </a:t>
            </a:r>
            <a:r>
              <a:rPr lang="en-US" sz="1400" dirty="0" err="1"/>
              <a:t>ft-lbs</a:t>
            </a:r>
            <a:endParaRPr lang="en-US" sz="1400" dirty="0"/>
          </a:p>
        </p:txBody>
      </p:sp>
      <p:cxnSp>
        <p:nvCxnSpPr>
          <p:cNvPr id="25" name="Straight Arrow Connector 24"/>
          <p:cNvCxnSpPr>
            <a:stCxn id="23" idx="1"/>
            <a:endCxn id="11" idx="5"/>
          </p:cNvCxnSpPr>
          <p:nvPr/>
        </p:nvCxnSpPr>
        <p:spPr>
          <a:xfrm flipH="1" flipV="1">
            <a:off x="4890626" y="2689998"/>
            <a:ext cx="1224424" cy="43569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506265" y="5059076"/>
            <a:ext cx="4131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washer (730358) and castle nut (3400223)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Torque castle nut to 100 </a:t>
            </a:r>
            <a:r>
              <a:rPr lang="en-US" sz="1400" dirty="0" err="1"/>
              <a:t>ft-lbs</a:t>
            </a:r>
            <a:r>
              <a:rPr lang="en-US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After being torqued, install cotter pin (3400120)</a:t>
            </a:r>
          </a:p>
        </p:txBody>
      </p:sp>
    </p:spTree>
    <p:extLst>
      <p:ext uri="{BB962C8B-B14F-4D97-AF65-F5344CB8AC3E}">
        <p14:creationId xmlns:p14="http://schemas.microsoft.com/office/powerpoint/2010/main" val="4254834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5001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Tires </a:t>
            </a:r>
            <a:r>
              <a:rPr lang="en-US" dirty="0" err="1"/>
              <a:t>Pg</a:t>
            </a:r>
            <a:r>
              <a:rPr lang="en-US" dirty="0"/>
              <a:t> 4 of 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369332"/>
            <a:ext cx="6019800" cy="4514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26297" r="33333" b="13704"/>
          <a:stretch/>
        </p:blipFill>
        <p:spPr>
          <a:xfrm rot="5400000">
            <a:off x="5723834" y="1212675"/>
            <a:ext cx="3840718" cy="28281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52900" y="1419225"/>
            <a:ext cx="9525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(2)383250</a:t>
            </a:r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3352800" y="1573114"/>
            <a:ext cx="800100" cy="50333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9687" y="5358656"/>
            <a:ext cx="6638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hub cap (383250) onto wheel, make sure to use the hub cap tool created to not damage the wheel during installation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all steps on other side of machine</a:t>
            </a:r>
          </a:p>
        </p:txBody>
      </p:sp>
    </p:spTree>
    <p:extLst>
      <p:ext uri="{BB962C8B-B14F-4D97-AF65-F5344CB8AC3E}">
        <p14:creationId xmlns:p14="http://schemas.microsoft.com/office/powerpoint/2010/main" val="291775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1666875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Frame and Inserts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1551"/>
              </p:ext>
            </p:extLst>
          </p:nvPr>
        </p:nvGraphicFramePr>
        <p:xfrm>
          <a:off x="-1" y="2496344"/>
          <a:ext cx="9144000" cy="750570"/>
        </p:xfrm>
        <a:graphic>
          <a:graphicData uri="http://schemas.openxmlformats.org/drawingml/2006/table">
            <a:tbl>
              <a:tblPr/>
              <a:tblGrid>
                <a:gridCol w="1630497">
                  <a:extLst>
                    <a:ext uri="{9D8B030D-6E8A-4147-A177-3AD203B41FA5}">
                      <a16:colId xmlns:a16="http://schemas.microsoft.com/office/drawing/2014/main" val="799410832"/>
                    </a:ext>
                  </a:extLst>
                </a:gridCol>
                <a:gridCol w="4120309">
                  <a:extLst>
                    <a:ext uri="{9D8B030D-6E8A-4147-A177-3AD203B41FA5}">
                      <a16:colId xmlns:a16="http://schemas.microsoft.com/office/drawing/2014/main" val="2585668597"/>
                    </a:ext>
                  </a:extLst>
                </a:gridCol>
                <a:gridCol w="1410158">
                  <a:extLst>
                    <a:ext uri="{9D8B030D-6E8A-4147-A177-3AD203B41FA5}">
                      <a16:colId xmlns:a16="http://schemas.microsoft.com/office/drawing/2014/main" val="541584846"/>
                    </a:ext>
                  </a:extLst>
                </a:gridCol>
                <a:gridCol w="1983036">
                  <a:extLst>
                    <a:ext uri="{9D8B030D-6E8A-4147-A177-3AD203B41FA5}">
                      <a16:colId xmlns:a16="http://schemas.microsoft.com/office/drawing/2014/main" val="12054961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634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600852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INSERT-M8-1.25 .188 GRIP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MIN02D07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45992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05508" y="3553163"/>
            <a:ext cx="2932981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All MIN &amp; FAS items on Hardware cart</a:t>
            </a:r>
          </a:p>
        </p:txBody>
      </p:sp>
    </p:spTree>
    <p:extLst>
      <p:ext uri="{BB962C8B-B14F-4D97-AF65-F5344CB8AC3E}">
        <p14:creationId xmlns:p14="http://schemas.microsoft.com/office/powerpoint/2010/main" val="886266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161925"/>
            <a:ext cx="6486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Scrub Deck Weldments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787945"/>
              </p:ext>
            </p:extLst>
          </p:nvPr>
        </p:nvGraphicFramePr>
        <p:xfrm>
          <a:off x="0" y="1116032"/>
          <a:ext cx="9143999" cy="4484370"/>
        </p:xfrm>
        <a:graphic>
          <a:graphicData uri="http://schemas.openxmlformats.org/drawingml/2006/table">
            <a:tbl>
              <a:tblPr/>
              <a:tblGrid>
                <a:gridCol w="1617826">
                  <a:extLst>
                    <a:ext uri="{9D8B030D-6E8A-4147-A177-3AD203B41FA5}">
                      <a16:colId xmlns:a16="http://schemas.microsoft.com/office/drawing/2014/main" val="2547814017"/>
                    </a:ext>
                  </a:extLst>
                </a:gridCol>
                <a:gridCol w="4241330">
                  <a:extLst>
                    <a:ext uri="{9D8B030D-6E8A-4147-A177-3AD203B41FA5}">
                      <a16:colId xmlns:a16="http://schemas.microsoft.com/office/drawing/2014/main" val="1976123859"/>
                    </a:ext>
                  </a:extLst>
                </a:gridCol>
                <a:gridCol w="1399201">
                  <a:extLst>
                    <a:ext uri="{9D8B030D-6E8A-4147-A177-3AD203B41FA5}">
                      <a16:colId xmlns:a16="http://schemas.microsoft.com/office/drawing/2014/main" val="3652856115"/>
                    </a:ext>
                  </a:extLst>
                </a:gridCol>
                <a:gridCol w="1885642">
                  <a:extLst>
                    <a:ext uri="{9D8B030D-6E8A-4147-A177-3AD203B41FA5}">
                      <a16:colId xmlns:a16="http://schemas.microsoft.com/office/drawing/2014/main" val="343420389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989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RH FRAME MNT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A1912E07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7389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LH FRAME MNT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A1912E06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8071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M12-1.75 X 40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FAS13J05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7317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730605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M12-1.75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FAS04H06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0926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730608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M12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FAS04H09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168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719486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 WEIGHT SPRING BRACKET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6507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719487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 WEIGHT SPRING TENSIONER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7873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SCR-HH, 3/8-16 X 4.50 ZP GR 5 FULL THRD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FAS12J03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936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3/8 X .87 X .06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FAS09J01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732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489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6" r="9146"/>
          <a:stretch/>
        </p:blipFill>
        <p:spPr>
          <a:xfrm>
            <a:off x="276225" y="262172"/>
            <a:ext cx="3838575" cy="53652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8"/>
          <a:stretch/>
        </p:blipFill>
        <p:spPr>
          <a:xfrm>
            <a:off x="4467225" y="264878"/>
            <a:ext cx="4432483" cy="53625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31384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deck weldments </a:t>
            </a:r>
            <a:r>
              <a:rPr lang="en-US" dirty="0" err="1"/>
              <a:t>Pg</a:t>
            </a:r>
            <a:r>
              <a:rPr lang="en-US" dirty="0"/>
              <a:t> 1 of 2</a:t>
            </a:r>
          </a:p>
        </p:txBody>
      </p:sp>
      <p:sp>
        <p:nvSpPr>
          <p:cNvPr id="8" name="Oval 7"/>
          <p:cNvSpPr/>
          <p:nvPr/>
        </p:nvSpPr>
        <p:spPr>
          <a:xfrm rot="20672530">
            <a:off x="1416335" y="754107"/>
            <a:ext cx="1390650" cy="51938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76225" y="1536221"/>
            <a:ext cx="742591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718004</a:t>
            </a:r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 flipV="1">
            <a:off x="1018816" y="1690109"/>
            <a:ext cx="559953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77931" y="2163074"/>
            <a:ext cx="742591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718005</a:t>
            </a:r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>
          <a:xfrm flipV="1">
            <a:off x="5320522" y="2316962"/>
            <a:ext cx="559953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 rot="284110">
            <a:off x="5117069" y="638084"/>
            <a:ext cx="1390650" cy="51938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148013" y="400050"/>
            <a:ext cx="966787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(2)718023</a:t>
            </a:r>
          </a:p>
          <a:p>
            <a:pPr algn="ctr"/>
            <a:r>
              <a:rPr lang="en-US" sz="1400" dirty="0"/>
              <a:t>(2)730608</a:t>
            </a:r>
          </a:p>
          <a:p>
            <a:pPr algn="ctr"/>
            <a:r>
              <a:rPr lang="en-US" sz="1400" dirty="0"/>
              <a:t>(2)730605</a:t>
            </a:r>
          </a:p>
        </p:txBody>
      </p:sp>
      <p:cxnSp>
        <p:nvCxnSpPr>
          <p:cNvPr id="22" name="Straight Arrow Connector 21"/>
          <p:cNvCxnSpPr>
            <a:stCxn id="20" idx="1"/>
            <a:endCxn id="8" idx="6"/>
          </p:cNvCxnSpPr>
          <p:nvPr/>
        </p:nvCxnSpPr>
        <p:spPr>
          <a:xfrm flipH="1">
            <a:off x="2781833" y="769382"/>
            <a:ext cx="366180" cy="5909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157563" y="525328"/>
            <a:ext cx="966787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(2)718023</a:t>
            </a:r>
          </a:p>
          <a:p>
            <a:pPr algn="ctr"/>
            <a:r>
              <a:rPr lang="en-US" sz="1400" dirty="0"/>
              <a:t>(2)730605</a:t>
            </a:r>
          </a:p>
        </p:txBody>
      </p:sp>
      <p:cxnSp>
        <p:nvCxnSpPr>
          <p:cNvPr id="26" name="Straight Arrow Connector 25"/>
          <p:cNvCxnSpPr>
            <a:stCxn id="24" idx="1"/>
            <a:endCxn id="18" idx="6"/>
          </p:cNvCxnSpPr>
          <p:nvPr/>
        </p:nvCxnSpPr>
        <p:spPr>
          <a:xfrm flipH="1">
            <a:off x="6505346" y="786938"/>
            <a:ext cx="652217" cy="16823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80297" y="5104234"/>
            <a:ext cx="363043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Washers only used on weldment 718004.</a:t>
            </a:r>
          </a:p>
          <a:p>
            <a:pPr algn="ctr"/>
            <a:r>
              <a:rPr lang="en-US" sz="1400" dirty="0"/>
              <a:t>RH weldment top needs to be flush with frame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6225" y="262172"/>
            <a:ext cx="44767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67226" y="262172"/>
            <a:ext cx="3810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275" y="5617687"/>
            <a:ext cx="77914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RH scrub deck weldment (718004) onto frame with 2 (718023) bolts, 2 (730608) washers, and 2 (730605) </a:t>
            </a:r>
            <a:r>
              <a:rPr lang="en-US" sz="1400" dirty="0" err="1"/>
              <a:t>nyloc</a:t>
            </a:r>
            <a:r>
              <a:rPr lang="en-US" sz="1400" dirty="0"/>
              <a:t> nuts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LH scrub deck weldment (718005) onto frame with 2 (718023) bolts and 2 (730605) </a:t>
            </a:r>
            <a:r>
              <a:rPr lang="en-US" sz="1400" dirty="0" err="1"/>
              <a:t>nyloc</a:t>
            </a:r>
            <a:r>
              <a:rPr lang="en-US" sz="1400" dirty="0"/>
              <a:t> nuts </a:t>
            </a:r>
          </a:p>
        </p:txBody>
      </p:sp>
    </p:spTree>
    <p:extLst>
      <p:ext uri="{BB962C8B-B14F-4D97-AF65-F5344CB8AC3E}">
        <p14:creationId xmlns:p14="http://schemas.microsoft.com/office/powerpoint/2010/main" val="52313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3" y="184666"/>
            <a:ext cx="4439707" cy="33297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6"/>
          <a:stretch/>
        </p:blipFill>
        <p:spPr>
          <a:xfrm rot="5400000">
            <a:off x="4538569" y="245402"/>
            <a:ext cx="4655788" cy="41746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31765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deck weldments </a:t>
            </a:r>
            <a:r>
              <a:rPr lang="en-US" dirty="0" err="1"/>
              <a:t>Pg</a:t>
            </a:r>
            <a:r>
              <a:rPr lang="en-US" dirty="0"/>
              <a:t> 2 of 2</a:t>
            </a:r>
          </a:p>
        </p:txBody>
      </p:sp>
      <p:sp>
        <p:nvSpPr>
          <p:cNvPr id="6" name="Oval 5"/>
          <p:cNvSpPr/>
          <p:nvPr/>
        </p:nvSpPr>
        <p:spPr>
          <a:xfrm>
            <a:off x="1577337" y="716231"/>
            <a:ext cx="1076325" cy="4381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2620032">
            <a:off x="6031139" y="1914395"/>
            <a:ext cx="1724025" cy="4476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878382" y="1372790"/>
            <a:ext cx="966787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(2)718023</a:t>
            </a:r>
          </a:p>
          <a:p>
            <a:pPr algn="ctr"/>
            <a:r>
              <a:rPr lang="en-US" sz="1400" dirty="0"/>
              <a:t>(2)730608</a:t>
            </a:r>
          </a:p>
          <a:p>
            <a:pPr algn="ctr"/>
            <a:r>
              <a:rPr lang="en-US" sz="1400" dirty="0"/>
              <a:t>(2)730605</a:t>
            </a:r>
          </a:p>
        </p:txBody>
      </p:sp>
      <p:cxnSp>
        <p:nvCxnSpPr>
          <p:cNvPr id="12" name="Straight Arrow Connector 11"/>
          <p:cNvCxnSpPr>
            <a:stCxn id="10" idx="1"/>
            <a:endCxn id="7" idx="0"/>
          </p:cNvCxnSpPr>
          <p:nvPr/>
        </p:nvCxnSpPr>
        <p:spPr>
          <a:xfrm flipH="1">
            <a:off x="7047705" y="1742122"/>
            <a:ext cx="830677" cy="23419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79130" y="24011"/>
            <a:ext cx="44767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293" y="365919"/>
            <a:ext cx="3810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05212" y="673696"/>
            <a:ext cx="966787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(2)718023</a:t>
            </a:r>
          </a:p>
          <a:p>
            <a:pPr algn="ctr"/>
            <a:r>
              <a:rPr lang="en-US" sz="1400" dirty="0"/>
              <a:t>(2)730605</a:t>
            </a:r>
          </a:p>
        </p:txBody>
      </p:sp>
      <p:cxnSp>
        <p:nvCxnSpPr>
          <p:cNvPr id="20" name="Straight Arrow Connector 19"/>
          <p:cNvCxnSpPr>
            <a:stCxn id="19" idx="1"/>
            <a:endCxn id="6" idx="6"/>
          </p:cNvCxnSpPr>
          <p:nvPr/>
        </p:nvCxnSpPr>
        <p:spPr>
          <a:xfrm flipH="1">
            <a:off x="2653662" y="935306"/>
            <a:ext cx="951550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42450" y="5027227"/>
            <a:ext cx="32480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head weight spring bracket (719486) as well as head weight spring tensioner (719487), screw (719490), and washer (712301) on each side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1"/>
          <a:stretch/>
        </p:blipFill>
        <p:spPr>
          <a:xfrm>
            <a:off x="225933" y="3588782"/>
            <a:ext cx="4252425" cy="2704824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143000" y="4307164"/>
            <a:ext cx="3190875" cy="83199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4034" y="5413835"/>
            <a:ext cx="998517" cy="95410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(2)719486</a:t>
            </a:r>
          </a:p>
          <a:p>
            <a:pPr algn="ctr"/>
            <a:r>
              <a:rPr lang="en-US" sz="1400" dirty="0"/>
              <a:t>(2)719487</a:t>
            </a:r>
          </a:p>
          <a:p>
            <a:pPr algn="ctr"/>
            <a:r>
              <a:rPr lang="en-US" sz="1400" dirty="0"/>
              <a:t>(2)719490</a:t>
            </a:r>
          </a:p>
          <a:p>
            <a:pPr algn="ctr"/>
            <a:r>
              <a:rPr lang="en-US" sz="1400" dirty="0"/>
              <a:t>(2)712301</a:t>
            </a:r>
          </a:p>
        </p:txBody>
      </p:sp>
      <p:cxnSp>
        <p:nvCxnSpPr>
          <p:cNvPr id="22" name="Straight Arrow Connector 21"/>
          <p:cNvCxnSpPr>
            <a:stCxn id="16" idx="3"/>
            <a:endCxn id="15" idx="3"/>
          </p:cNvCxnSpPr>
          <p:nvPr/>
        </p:nvCxnSpPr>
        <p:spPr>
          <a:xfrm flipV="1">
            <a:off x="1012551" y="5017315"/>
            <a:ext cx="597742" cy="87357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189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Actuator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318013"/>
              </p:ext>
            </p:extLst>
          </p:nvPr>
        </p:nvGraphicFramePr>
        <p:xfrm>
          <a:off x="-2" y="815648"/>
          <a:ext cx="9144001" cy="5324475"/>
        </p:xfrm>
        <a:graphic>
          <a:graphicData uri="http://schemas.openxmlformats.org/drawingml/2006/table">
            <a:tbl>
              <a:tblPr/>
              <a:tblGrid>
                <a:gridCol w="1746209">
                  <a:extLst>
                    <a:ext uri="{9D8B030D-6E8A-4147-A177-3AD203B41FA5}">
                      <a16:colId xmlns:a16="http://schemas.microsoft.com/office/drawing/2014/main" val="1560219971"/>
                    </a:ext>
                  </a:extLst>
                </a:gridCol>
                <a:gridCol w="3875876">
                  <a:extLst>
                    <a:ext uri="{9D8B030D-6E8A-4147-A177-3AD203B41FA5}">
                      <a16:colId xmlns:a16="http://schemas.microsoft.com/office/drawing/2014/main" val="3473310317"/>
                    </a:ext>
                  </a:extLst>
                </a:gridCol>
                <a:gridCol w="1557430">
                  <a:extLst>
                    <a:ext uri="{9D8B030D-6E8A-4147-A177-3AD203B41FA5}">
                      <a16:colId xmlns:a16="http://schemas.microsoft.com/office/drawing/2014/main" val="3186366552"/>
                    </a:ext>
                  </a:extLst>
                </a:gridCol>
                <a:gridCol w="1964486">
                  <a:extLst>
                    <a:ext uri="{9D8B030D-6E8A-4147-A177-3AD203B41FA5}">
                      <a16:colId xmlns:a16="http://schemas.microsoft.com/office/drawing/2014/main" val="296523790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623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714592-1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ACTUATOR ASSY, SCRUB HEAD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A1912E04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26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1/2-13 X 7.50 18-8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FAS13J07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2712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SPRING, .813 OD, .135W, 3.00L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7804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719505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SPRING, COMPRESS, .875OD .12W 3.00L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9533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CHANNEL, SPRING MNT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A1912D04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6805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NUT, HEX JAM 1/2-13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FAS13I03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0548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711376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1/2-13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FAS08B01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1469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740830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SW-SNAP SPST NO/NC CONTACTS FLAT LEVER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9547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710307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SCR-PHMS 6-32 X 1.00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FAS02I08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7394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711371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6-32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FAS03C10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0853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730602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.375 X 2.75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FAS04H04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290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3337258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STANDOFF - .38 ID X .75 OD X .50 LG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6018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3/8 X .87 X .06 ZP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FAS09J01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3101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RING-RUE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MIN02J05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93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338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3" r="25454"/>
          <a:stretch/>
        </p:blipFill>
        <p:spPr>
          <a:xfrm>
            <a:off x="1552575" y="144846"/>
            <a:ext cx="6048375" cy="62115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8573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Actuator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</p:spTree>
    <p:extLst>
      <p:ext uri="{BB962C8B-B14F-4D97-AF65-F5344CB8AC3E}">
        <p14:creationId xmlns:p14="http://schemas.microsoft.com/office/powerpoint/2010/main" val="85115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8573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Actuator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r="3611" b="7041"/>
          <a:stretch/>
        </p:blipFill>
        <p:spPr>
          <a:xfrm rot="16200000">
            <a:off x="-1026524" y="1757673"/>
            <a:ext cx="5510213" cy="34008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50"/>
          <a:stretch/>
        </p:blipFill>
        <p:spPr>
          <a:xfrm>
            <a:off x="3708401" y="85726"/>
            <a:ext cx="5435599" cy="26860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163" y="3157727"/>
            <a:ext cx="103822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(2)718014</a:t>
            </a:r>
          </a:p>
          <a:p>
            <a:pPr algn="ctr"/>
            <a:r>
              <a:rPr lang="en-US" sz="1400" dirty="0"/>
              <a:t>(2)718180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>
            <a:off x="1066388" y="3419337"/>
            <a:ext cx="252413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163" y="2333625"/>
            <a:ext cx="95208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(2)719505</a:t>
            </a:r>
          </a:p>
        </p:txBody>
      </p:sp>
      <p:cxnSp>
        <p:nvCxnSpPr>
          <p:cNvPr id="13" name="Straight Arrow Connector 12"/>
          <p:cNvCxnSpPr>
            <a:stCxn id="11" idx="3"/>
          </p:cNvCxnSpPr>
          <p:nvPr/>
        </p:nvCxnSpPr>
        <p:spPr>
          <a:xfrm flipV="1">
            <a:off x="980251" y="2487513"/>
            <a:ext cx="338550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3350" y="1828800"/>
            <a:ext cx="93303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(2)718178</a:t>
            </a:r>
          </a:p>
        </p:txBody>
      </p:sp>
      <p:cxnSp>
        <p:nvCxnSpPr>
          <p:cNvPr id="18" name="Straight Arrow Connector 17"/>
          <p:cNvCxnSpPr>
            <a:stCxn id="16" idx="3"/>
          </p:cNvCxnSpPr>
          <p:nvPr/>
        </p:nvCxnSpPr>
        <p:spPr>
          <a:xfrm>
            <a:off x="1066388" y="1982689"/>
            <a:ext cx="252413" cy="8932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99993" y="2084518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718013</a:t>
            </a:r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flipH="1">
            <a:off x="1724026" y="2392295"/>
            <a:ext cx="242680" cy="52235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426200" y="1457325"/>
            <a:ext cx="546100" cy="52536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562850" y="876300"/>
            <a:ext cx="828675" cy="95410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730602</a:t>
            </a:r>
          </a:p>
          <a:p>
            <a:pPr algn="ctr"/>
            <a:r>
              <a:rPr lang="en-US" sz="1400" dirty="0"/>
              <a:t>3337258</a:t>
            </a:r>
          </a:p>
          <a:p>
            <a:pPr algn="ctr"/>
            <a:r>
              <a:rPr lang="en-US" sz="1400" dirty="0"/>
              <a:t>712301</a:t>
            </a:r>
          </a:p>
          <a:p>
            <a:pPr algn="ctr"/>
            <a:r>
              <a:rPr lang="en-US" sz="1400" dirty="0"/>
              <a:t>3400125</a:t>
            </a:r>
          </a:p>
        </p:txBody>
      </p:sp>
      <p:cxnSp>
        <p:nvCxnSpPr>
          <p:cNvPr id="26" name="Straight Arrow Connector 25"/>
          <p:cNvCxnSpPr>
            <a:stCxn id="24" idx="1"/>
            <a:endCxn id="23" idx="7"/>
          </p:cNvCxnSpPr>
          <p:nvPr/>
        </p:nvCxnSpPr>
        <p:spPr>
          <a:xfrm flipH="1">
            <a:off x="6892326" y="1353354"/>
            <a:ext cx="670524" cy="18090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 rot="414062">
            <a:off x="2091273" y="2728644"/>
            <a:ext cx="875521" cy="41598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251076" y="904946"/>
            <a:ext cx="11620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740830</a:t>
            </a:r>
          </a:p>
          <a:p>
            <a:pPr algn="ctr"/>
            <a:r>
              <a:rPr lang="en-US" sz="1400" dirty="0"/>
              <a:t>(2)710307</a:t>
            </a:r>
          </a:p>
          <a:p>
            <a:pPr algn="ctr"/>
            <a:r>
              <a:rPr lang="en-US" sz="1400" dirty="0"/>
              <a:t>(2)711371</a:t>
            </a:r>
          </a:p>
        </p:txBody>
      </p:sp>
      <p:cxnSp>
        <p:nvCxnSpPr>
          <p:cNvPr id="30" name="Straight Arrow Connector 29"/>
          <p:cNvCxnSpPr>
            <a:stCxn id="28" idx="2"/>
            <a:endCxn id="27" idx="0"/>
          </p:cNvCxnSpPr>
          <p:nvPr/>
        </p:nvCxnSpPr>
        <p:spPr>
          <a:xfrm flipH="1">
            <a:off x="2554025" y="1643610"/>
            <a:ext cx="278076" cy="108654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3351" y="4238625"/>
            <a:ext cx="93303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714592-1</a:t>
            </a:r>
          </a:p>
        </p:txBody>
      </p:sp>
      <p:cxnSp>
        <p:nvCxnSpPr>
          <p:cNvPr id="14" name="Straight Arrow Connector 13"/>
          <p:cNvCxnSpPr>
            <a:stCxn id="9" idx="3"/>
          </p:cNvCxnSpPr>
          <p:nvPr/>
        </p:nvCxnSpPr>
        <p:spPr>
          <a:xfrm flipV="1">
            <a:off x="1066389" y="4381500"/>
            <a:ext cx="900317" cy="1101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429001" y="3157727"/>
            <a:ext cx="571499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Assemble top portion of actuator by installing spring (718180) onto screw (718014)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Slide screw (718014) through the open end of spring channel (718013)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Slide spring (719505) onto screw (718014) and secure springs with jam nut (718178)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process on other side of spring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flat lever contact (740830) onto spring channel by securing it with 2 screws (710307) and 2 </a:t>
            </a:r>
            <a:r>
              <a:rPr lang="en-US" sz="1400" dirty="0" err="1"/>
              <a:t>nyloc</a:t>
            </a:r>
            <a:r>
              <a:rPr lang="en-US" sz="1400" dirty="0"/>
              <a:t> nuts (711371)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spring channel (718013) to the actuator assembly (714592-1) by installing pin clevis (730602), standoff (3337258), washer (712301), and rue ring (3400125) </a:t>
            </a:r>
          </a:p>
        </p:txBody>
      </p:sp>
    </p:spTree>
    <p:extLst>
      <p:ext uri="{BB962C8B-B14F-4D97-AF65-F5344CB8AC3E}">
        <p14:creationId xmlns:p14="http://schemas.microsoft.com/office/powerpoint/2010/main" val="3456333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61141" y="1291845"/>
            <a:ext cx="5308074" cy="2985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18573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Actuator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67809" y="1291846"/>
            <a:ext cx="5308076" cy="29857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r="25138"/>
          <a:stretch/>
        </p:blipFill>
        <p:spPr>
          <a:xfrm>
            <a:off x="6057902" y="130703"/>
            <a:ext cx="3036057" cy="290777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14425" y="2257425"/>
            <a:ext cx="371475" cy="3238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28674" y="3191071"/>
            <a:ext cx="9429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(2)711376</a:t>
            </a:r>
          </a:p>
        </p:txBody>
      </p:sp>
      <p:cxnSp>
        <p:nvCxnSpPr>
          <p:cNvPr id="12" name="Straight Arrow Connector 11"/>
          <p:cNvCxnSpPr>
            <a:stCxn id="10" idx="0"/>
            <a:endCxn id="9" idx="4"/>
          </p:cNvCxnSpPr>
          <p:nvPr/>
        </p:nvCxnSpPr>
        <p:spPr>
          <a:xfrm flipV="1">
            <a:off x="1300162" y="2581275"/>
            <a:ext cx="1" cy="60979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14744" y="3498848"/>
            <a:ext cx="3129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actuator assembly (714592-1) to the frame with 2 </a:t>
            </a:r>
            <a:r>
              <a:rPr lang="en-US" sz="1400" dirty="0" err="1"/>
              <a:t>nyloc</a:t>
            </a:r>
            <a:r>
              <a:rPr lang="en-US" sz="1400" dirty="0"/>
              <a:t> nuts (711376)</a:t>
            </a:r>
          </a:p>
        </p:txBody>
      </p:sp>
      <p:cxnSp>
        <p:nvCxnSpPr>
          <p:cNvPr id="14" name="Straight Arrow Connector 13"/>
          <p:cNvCxnSpPr>
            <a:stCxn id="16" idx="0"/>
          </p:cNvCxnSpPr>
          <p:nvPr/>
        </p:nvCxnSpPr>
        <p:spPr>
          <a:xfrm flipH="1" flipV="1">
            <a:off x="4886325" y="3781426"/>
            <a:ext cx="471488" cy="100705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28950" y="4788476"/>
            <a:ext cx="465772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orientation of actuator, if reversed it will cause damage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00709" y="1211822"/>
            <a:ext cx="3314341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Secure nuts with minimum 2 threads</a:t>
            </a:r>
          </a:p>
        </p:txBody>
      </p:sp>
      <p:sp>
        <p:nvSpPr>
          <p:cNvPr id="15" name="Oval 14"/>
          <p:cNvSpPr/>
          <p:nvPr/>
        </p:nvSpPr>
        <p:spPr>
          <a:xfrm rot="1376748">
            <a:off x="4009038" y="2212383"/>
            <a:ext cx="1025619" cy="35763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7" idx="2"/>
            <a:endCxn id="15" idx="0"/>
          </p:cNvCxnSpPr>
          <p:nvPr/>
        </p:nvCxnSpPr>
        <p:spPr>
          <a:xfrm>
            <a:off x="4457880" y="1519599"/>
            <a:ext cx="133682" cy="70693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823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Scrub Deck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80866"/>
              </p:ext>
            </p:extLst>
          </p:nvPr>
        </p:nvGraphicFramePr>
        <p:xfrm>
          <a:off x="-2" y="818991"/>
          <a:ext cx="9144002" cy="4770120"/>
        </p:xfrm>
        <a:graphic>
          <a:graphicData uri="http://schemas.openxmlformats.org/drawingml/2006/table">
            <a:tbl>
              <a:tblPr/>
              <a:tblGrid>
                <a:gridCol w="1967024">
                  <a:extLst>
                    <a:ext uri="{9D8B030D-6E8A-4147-A177-3AD203B41FA5}">
                      <a16:colId xmlns:a16="http://schemas.microsoft.com/office/drawing/2014/main" val="3556742428"/>
                    </a:ext>
                  </a:extLst>
                </a:gridCol>
                <a:gridCol w="3508744">
                  <a:extLst>
                    <a:ext uri="{9D8B030D-6E8A-4147-A177-3AD203B41FA5}">
                      <a16:colId xmlns:a16="http://schemas.microsoft.com/office/drawing/2014/main" val="4210905501"/>
                    </a:ext>
                  </a:extLst>
                </a:gridCol>
                <a:gridCol w="1701210">
                  <a:extLst>
                    <a:ext uri="{9D8B030D-6E8A-4147-A177-3AD203B41FA5}">
                      <a16:colId xmlns:a16="http://schemas.microsoft.com/office/drawing/2014/main" val="2582274559"/>
                    </a:ext>
                  </a:extLst>
                </a:gridCol>
                <a:gridCol w="1967024">
                  <a:extLst>
                    <a:ext uri="{9D8B030D-6E8A-4147-A177-3AD203B41FA5}">
                      <a16:colId xmlns:a16="http://schemas.microsoft.com/office/drawing/2014/main" val="64694758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5326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B7-TG-S725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Scrub Deck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8846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714586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PIN, CLEVIS, 10MM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4224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RING-RUE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MIN02J05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95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719489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A1912D02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5723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714648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M12-1.75 X 55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FAS13J08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7909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730605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M12-1.75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FAS04H06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6885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SPACER, .484 B 1.00 OD .179 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41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259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5" y="369332"/>
            <a:ext cx="4991100" cy="37433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455" y="916584"/>
            <a:ext cx="4753455" cy="356509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0764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Deck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13026"/>
            <a:ext cx="10477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B7-TG-S725</a:t>
            </a:r>
          </a:p>
        </p:txBody>
      </p:sp>
      <p:cxnSp>
        <p:nvCxnSpPr>
          <p:cNvPr id="9" name="Straight Arrow Connector 8"/>
          <p:cNvCxnSpPr>
            <a:stCxn id="7" idx="0"/>
          </p:cNvCxnSpPr>
          <p:nvPr/>
        </p:nvCxnSpPr>
        <p:spPr>
          <a:xfrm flipV="1">
            <a:off x="1628775" y="2165351"/>
            <a:ext cx="0" cy="44767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627417" y="2699130"/>
            <a:ext cx="693738" cy="69056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381250" y="1343025"/>
            <a:ext cx="819150" cy="5143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stCxn id="12" idx="1"/>
            <a:endCxn id="13" idx="5"/>
          </p:cNvCxnSpPr>
          <p:nvPr/>
        </p:nvCxnSpPr>
        <p:spPr>
          <a:xfrm flipH="1" flipV="1">
            <a:off x="3080438" y="1782050"/>
            <a:ext cx="775599" cy="91723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9606" y="2782801"/>
            <a:ext cx="82867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714586</a:t>
            </a:r>
          </a:p>
          <a:p>
            <a:pPr algn="ctr"/>
            <a:r>
              <a:rPr lang="en-US" sz="1400" dirty="0"/>
              <a:t>3400125</a:t>
            </a:r>
          </a:p>
        </p:txBody>
      </p:sp>
      <p:cxnSp>
        <p:nvCxnSpPr>
          <p:cNvPr id="18" name="Straight Arrow Connector 17"/>
          <p:cNvCxnSpPr>
            <a:stCxn id="16" idx="1"/>
            <a:endCxn id="11" idx="6"/>
          </p:cNvCxnSpPr>
          <p:nvPr/>
        </p:nvCxnSpPr>
        <p:spPr>
          <a:xfrm flipH="1">
            <a:off x="6321155" y="3044411"/>
            <a:ext cx="1008451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90625" y="5157560"/>
            <a:ext cx="6762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Use table lift to line up and connect scrub deck to actuator with pin (714586) and rue ring (3400125)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56037" y="916584"/>
            <a:ext cx="4753874" cy="356540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70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29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050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Deck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081"/>
            <a:ext cx="4524375" cy="3393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5" y="655080"/>
            <a:ext cx="4524375" cy="339328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390650" y="1609725"/>
            <a:ext cx="952500" cy="10477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23987" y="5252123"/>
            <a:ext cx="62960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Using existing hardware provided from the scrub deck sub, connect trailing arms of scrub deck to the scrub deck weldments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2 springs (719489) on each side of the scrub deck to the weldments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Cut roughly ¼” from the spring on each side to be able to install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Adjust tensioner so that it is tightened all the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1937" y="501191"/>
            <a:ext cx="9429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(2)719489</a:t>
            </a:r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 flipH="1">
            <a:off x="2686050" y="808968"/>
            <a:ext cx="587375" cy="90553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t="24074" r="4722" b="38333"/>
          <a:stretch/>
        </p:blipFill>
        <p:spPr>
          <a:xfrm>
            <a:off x="3062288" y="3709931"/>
            <a:ext cx="3019425" cy="124835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744912" y="4334109"/>
            <a:ext cx="436563" cy="42839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670" y="4394415"/>
            <a:ext cx="3028949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Cut roughly ¼” from each side to install </a:t>
            </a:r>
          </a:p>
        </p:txBody>
      </p:sp>
      <p:cxnSp>
        <p:nvCxnSpPr>
          <p:cNvPr id="18" name="Straight Arrow Connector 17"/>
          <p:cNvCxnSpPr>
            <a:stCxn id="16" idx="3"/>
            <a:endCxn id="15" idx="2"/>
          </p:cNvCxnSpPr>
          <p:nvPr/>
        </p:nvCxnSpPr>
        <p:spPr>
          <a:xfrm>
            <a:off x="3045619" y="4548304"/>
            <a:ext cx="699293" cy="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436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4" y="84371"/>
            <a:ext cx="5525965" cy="3108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0" y="3250935"/>
            <a:ext cx="5520739" cy="310541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85775" y="766762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371600" y="766762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689521" y="1033462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984796" y="1033462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466034" y="766762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277457" y="4766896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984796" y="4766896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198989" y="4766896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963090" y="4766896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514475" y="4766896"/>
            <a:ext cx="285750" cy="266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23431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Frame Inserts </a:t>
            </a:r>
            <a:r>
              <a:rPr lang="en-US" dirty="0" err="1"/>
              <a:t>Pg</a:t>
            </a:r>
            <a:r>
              <a:rPr lang="en-US" dirty="0"/>
              <a:t> 1 of 1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4013" y="251139"/>
            <a:ext cx="108731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(10)600852</a:t>
            </a:r>
          </a:p>
        </p:txBody>
      </p:sp>
      <p:cxnSp>
        <p:nvCxnSpPr>
          <p:cNvPr id="20" name="Straight Arrow Connector 19"/>
          <p:cNvCxnSpPr>
            <a:stCxn id="7" idx="2"/>
            <a:endCxn id="11" idx="0"/>
          </p:cNvCxnSpPr>
          <p:nvPr/>
        </p:nvCxnSpPr>
        <p:spPr>
          <a:xfrm>
            <a:off x="4127671" y="558916"/>
            <a:ext cx="0" cy="47454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28246" y="2633677"/>
            <a:ext cx="2916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Install 5 (600852) inserts to the inside of the frame (LEFT SIDE)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Install 5 (600852) inserts to the rear of the frame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70774" y="3280007"/>
            <a:ext cx="56822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Rear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70774" y="84371"/>
            <a:ext cx="56822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Left</a:t>
            </a:r>
          </a:p>
        </p:txBody>
      </p:sp>
    </p:spTree>
    <p:extLst>
      <p:ext uri="{BB962C8B-B14F-4D97-AF65-F5344CB8AC3E}">
        <p14:creationId xmlns:p14="http://schemas.microsoft.com/office/powerpoint/2010/main" val="2731136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4" y="365920"/>
            <a:ext cx="4054475" cy="3040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365920"/>
            <a:ext cx="4054475" cy="30408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4" y="3498057"/>
            <a:ext cx="4054475" cy="30408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21050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Deck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  <p:sp>
        <p:nvSpPr>
          <p:cNvPr id="22" name="Oval 21"/>
          <p:cNvSpPr/>
          <p:nvPr/>
        </p:nvSpPr>
        <p:spPr>
          <a:xfrm>
            <a:off x="1419225" y="4829175"/>
            <a:ext cx="1514475" cy="5619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128961" y="4740830"/>
            <a:ext cx="1228725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(2)714648</a:t>
            </a:r>
          </a:p>
          <a:p>
            <a:pPr algn="ctr"/>
            <a:r>
              <a:rPr lang="en-US" sz="1400" dirty="0"/>
              <a:t>(2)730605</a:t>
            </a:r>
          </a:p>
          <a:p>
            <a:pPr algn="ctr"/>
            <a:r>
              <a:rPr lang="en-US" sz="1400" dirty="0"/>
              <a:t>(4)714649</a:t>
            </a:r>
          </a:p>
        </p:txBody>
      </p:sp>
      <p:cxnSp>
        <p:nvCxnSpPr>
          <p:cNvPr id="30" name="Straight Arrow Connector 29"/>
          <p:cNvCxnSpPr>
            <a:stCxn id="23" idx="1"/>
            <a:endCxn id="22" idx="6"/>
          </p:cNvCxnSpPr>
          <p:nvPr/>
        </p:nvCxnSpPr>
        <p:spPr>
          <a:xfrm flipH="1">
            <a:off x="2933700" y="5110162"/>
            <a:ext cx="195261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22799" y="4404510"/>
            <a:ext cx="4206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Attach scrub deck linkages to the bottom of the scrub deck weldments by securing with screw (714648), spacer (714649), and </a:t>
            </a:r>
            <a:r>
              <a:rPr lang="en-US" sz="1400" dirty="0" err="1"/>
              <a:t>nyloc</a:t>
            </a:r>
            <a:r>
              <a:rPr lang="en-US" sz="1400" dirty="0"/>
              <a:t> nut (730605) on each side</a:t>
            </a:r>
          </a:p>
        </p:txBody>
      </p:sp>
      <p:sp>
        <p:nvSpPr>
          <p:cNvPr id="18" name="Oval 17"/>
          <p:cNvSpPr/>
          <p:nvPr/>
        </p:nvSpPr>
        <p:spPr>
          <a:xfrm>
            <a:off x="6038850" y="2790825"/>
            <a:ext cx="1447800" cy="615951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752600" y="2524125"/>
            <a:ext cx="1495425" cy="8096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0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Drive Motor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32229"/>
              </p:ext>
            </p:extLst>
          </p:nvPr>
        </p:nvGraphicFramePr>
        <p:xfrm>
          <a:off x="2" y="1313339"/>
          <a:ext cx="9143998" cy="3368040"/>
        </p:xfrm>
        <a:graphic>
          <a:graphicData uri="http://schemas.openxmlformats.org/drawingml/2006/table">
            <a:tbl>
              <a:tblPr/>
              <a:tblGrid>
                <a:gridCol w="1920953">
                  <a:extLst>
                    <a:ext uri="{9D8B030D-6E8A-4147-A177-3AD203B41FA5}">
                      <a16:colId xmlns:a16="http://schemas.microsoft.com/office/drawing/2014/main" val="2692820148"/>
                    </a:ext>
                  </a:extLst>
                </a:gridCol>
                <a:gridCol w="3712113">
                  <a:extLst>
                    <a:ext uri="{9D8B030D-6E8A-4147-A177-3AD203B41FA5}">
                      <a16:colId xmlns:a16="http://schemas.microsoft.com/office/drawing/2014/main" val="1361761697"/>
                    </a:ext>
                  </a:extLst>
                </a:gridCol>
                <a:gridCol w="1661365">
                  <a:extLst>
                    <a:ext uri="{9D8B030D-6E8A-4147-A177-3AD203B41FA5}">
                      <a16:colId xmlns:a16="http://schemas.microsoft.com/office/drawing/2014/main" val="163269611"/>
                    </a:ext>
                  </a:extLst>
                </a:gridCol>
                <a:gridCol w="1849567">
                  <a:extLst>
                    <a:ext uri="{9D8B030D-6E8A-4147-A177-3AD203B41FA5}">
                      <a16:colId xmlns:a16="http://schemas.microsoft.com/office/drawing/2014/main" val="136442061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6396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L1-TG-S714C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Drive Motor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749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730878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M10-1.50 X 30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FAS07B08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7019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M10-1.50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FAS04F11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5012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718427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BRACKET, DRIVE MOTOR HARNESS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12197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WASHER-LOCK M10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FAS01E09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1156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M10-1.50 X 60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FAS04F10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1466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M10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FAS04G01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17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473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2002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Drive Motor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332"/>
            <a:ext cx="4511357" cy="3383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643" y="369332"/>
            <a:ext cx="4511357" cy="33835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2600" y="4900712"/>
            <a:ext cx="563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Using the hydraulic lift table, line up drive motor underneath the frame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5675" y="2687956"/>
            <a:ext cx="113696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L1-TG-S714C</a:t>
            </a:r>
          </a:p>
        </p:txBody>
      </p:sp>
      <p:cxnSp>
        <p:nvCxnSpPr>
          <p:cNvPr id="11" name="Straight Arrow Connector 10"/>
          <p:cNvCxnSpPr>
            <a:stCxn id="9" idx="1"/>
          </p:cNvCxnSpPr>
          <p:nvPr/>
        </p:nvCxnSpPr>
        <p:spPr>
          <a:xfrm flipH="1" flipV="1">
            <a:off x="2857500" y="2838450"/>
            <a:ext cx="638175" cy="339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972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Drive Motor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369332"/>
            <a:ext cx="3784600" cy="2838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50" y="369332"/>
            <a:ext cx="3784600" cy="2838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3360738"/>
            <a:ext cx="3790209" cy="284265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400175" y="522288"/>
            <a:ext cx="390525" cy="373062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7162" y="447209"/>
            <a:ext cx="94297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(4)730878</a:t>
            </a:r>
          </a:p>
          <a:p>
            <a:pPr algn="ctr"/>
            <a:r>
              <a:rPr lang="en-US" sz="1400" dirty="0"/>
              <a:t>(4)730339</a:t>
            </a:r>
          </a:p>
        </p:txBody>
      </p:sp>
      <p:cxnSp>
        <p:nvCxnSpPr>
          <p:cNvPr id="12" name="Straight Arrow Connector 11"/>
          <p:cNvCxnSpPr>
            <a:stCxn id="10" idx="3"/>
            <a:endCxn id="5" idx="2"/>
          </p:cNvCxnSpPr>
          <p:nvPr/>
        </p:nvCxnSpPr>
        <p:spPr>
          <a:xfrm>
            <a:off x="1100137" y="708819"/>
            <a:ext cx="300038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92662" y="4412734"/>
            <a:ext cx="39655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drive motor to frame with the following hardware on all four corners, screw (730878) and </a:t>
            </a:r>
            <a:r>
              <a:rPr lang="en-US" sz="1400" dirty="0" err="1"/>
              <a:t>nyloc</a:t>
            </a:r>
            <a:r>
              <a:rPr lang="en-US" sz="1400" dirty="0"/>
              <a:t> nut (730339)</a:t>
            </a:r>
          </a:p>
        </p:txBody>
      </p:sp>
    </p:spTree>
    <p:extLst>
      <p:ext uri="{BB962C8B-B14F-4D97-AF65-F5344CB8AC3E}">
        <p14:creationId xmlns:p14="http://schemas.microsoft.com/office/powerpoint/2010/main" val="1670495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85" y="365467"/>
            <a:ext cx="6737230" cy="505292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2002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Drive Motor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6824" y="2010965"/>
            <a:ext cx="7429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718427</a:t>
            </a:r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4743270" y="2164854"/>
            <a:ext cx="473554" cy="148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262437" y="2731923"/>
            <a:ext cx="619125" cy="638969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917795" y="2682075"/>
            <a:ext cx="7429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600945</a:t>
            </a:r>
          </a:p>
          <a:p>
            <a:pPr algn="ctr"/>
            <a:r>
              <a:rPr lang="en-US" sz="1400" dirty="0"/>
              <a:t>730323</a:t>
            </a:r>
          </a:p>
          <a:p>
            <a:pPr algn="ctr"/>
            <a:r>
              <a:rPr lang="en-US" sz="1400" dirty="0"/>
              <a:t>730344</a:t>
            </a:r>
          </a:p>
        </p:txBody>
      </p:sp>
      <p:cxnSp>
        <p:nvCxnSpPr>
          <p:cNvPr id="14" name="Straight Arrow Connector 13"/>
          <p:cNvCxnSpPr>
            <a:stCxn id="12" idx="3"/>
            <a:endCxn id="11" idx="2"/>
          </p:cNvCxnSpPr>
          <p:nvPr/>
        </p:nvCxnSpPr>
        <p:spPr>
          <a:xfrm>
            <a:off x="3660745" y="3051407"/>
            <a:ext cx="601692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37094" y="5733482"/>
            <a:ext cx="706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bracket (718427) onto drive motor with screw (730323), washer (730344), and lock washer (600945)</a:t>
            </a:r>
          </a:p>
        </p:txBody>
      </p:sp>
    </p:spTree>
    <p:extLst>
      <p:ext uri="{BB962C8B-B14F-4D97-AF65-F5344CB8AC3E}">
        <p14:creationId xmlns:p14="http://schemas.microsoft.com/office/powerpoint/2010/main" val="735291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F11DAF-3585-B74F-B2BA-DBB4BF26F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638986-7260-26E7-E656-6E48C92F0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C9E8A-14B6-2CF1-01A2-D7CD77A6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50B965-CD15-0ACA-B9C2-4BA195180245}"/>
              </a:ext>
            </a:extLst>
          </p:cNvPr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Counterweights Material List &amp; Locations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E50D4A-DD6A-5121-6E9A-64E64B0B9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639377"/>
              </p:ext>
            </p:extLst>
          </p:nvPr>
        </p:nvGraphicFramePr>
        <p:xfrm>
          <a:off x="-1" y="2073882"/>
          <a:ext cx="9144000" cy="2514600"/>
        </p:xfrm>
        <a:graphic>
          <a:graphicData uri="http://schemas.openxmlformats.org/drawingml/2006/table">
            <a:tbl>
              <a:tblPr/>
              <a:tblGrid>
                <a:gridCol w="1640078">
                  <a:extLst>
                    <a:ext uri="{9D8B030D-6E8A-4147-A177-3AD203B41FA5}">
                      <a16:colId xmlns:a16="http://schemas.microsoft.com/office/drawing/2014/main" val="2393541730"/>
                    </a:ext>
                  </a:extLst>
                </a:gridCol>
                <a:gridCol w="4493366">
                  <a:extLst>
                    <a:ext uri="{9D8B030D-6E8A-4147-A177-3AD203B41FA5}">
                      <a16:colId xmlns:a16="http://schemas.microsoft.com/office/drawing/2014/main" val="2536040492"/>
                    </a:ext>
                  </a:extLst>
                </a:gridCol>
                <a:gridCol w="1437878">
                  <a:extLst>
                    <a:ext uri="{9D8B030D-6E8A-4147-A177-3AD203B41FA5}">
                      <a16:colId xmlns:a16="http://schemas.microsoft.com/office/drawing/2014/main" val="1869705814"/>
                    </a:ext>
                  </a:extLst>
                </a:gridCol>
                <a:gridCol w="1572678">
                  <a:extLst>
                    <a:ext uri="{9D8B030D-6E8A-4147-A177-3AD203B41FA5}">
                      <a16:colId xmlns:a16="http://schemas.microsoft.com/office/drawing/2014/main" val="37495161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1246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3400086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WASHER-FLAT 1/2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FAS08H05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4494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3400381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SCR-FHSCS 3/8-24 X 1.75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FAS12D02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4979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711376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NUT-NYLOC 1/2-13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FAS08B01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443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3400342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NUT-NYLOC 3/8-24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FAS09E05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3762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712163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SCR-FHSCS 3/8-16 X 1.375 BLACK OXIDE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FAS06H08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8834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718454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COUNTERWEIGHT, NAUTILUS E, 26LB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A1811H01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8123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718455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SCR-HH 1/2-13 X 7" GR5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FAS06I03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638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6963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metal piece on a wooden surface&#10;&#10;AI-generated content may be incorrect.">
            <a:extLst>
              <a:ext uri="{FF2B5EF4-FFF2-40B4-BE49-F238E27FC236}">
                <a16:creationId xmlns:a16="http://schemas.microsoft.com/office/drawing/2014/main" id="{9B6DE73D-2A6C-7C6F-A223-4781D89F28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9" b="29630"/>
          <a:stretch/>
        </p:blipFill>
        <p:spPr>
          <a:xfrm>
            <a:off x="1143000" y="369332"/>
            <a:ext cx="6858000" cy="3181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E4FEE8-2976-4935-9935-486FAA52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80FAD1-BF3B-E052-66EF-2BC979DA5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6077A-121B-3F94-5BE7-4EEEEA8A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613216-C31D-F9E3-FB54-F7C31A8DC766}"/>
              </a:ext>
            </a:extLst>
          </p:cNvPr>
          <p:cNvSpPr txBox="1"/>
          <p:nvPr/>
        </p:nvSpPr>
        <p:spPr>
          <a:xfrm>
            <a:off x="-1" y="0"/>
            <a:ext cx="256222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Counterweights </a:t>
            </a:r>
            <a:r>
              <a:rPr lang="en-US" dirty="0"/>
              <a:t>Pg 1 of 2</a:t>
            </a:r>
          </a:p>
        </p:txBody>
      </p:sp>
      <p:pic>
        <p:nvPicPr>
          <p:cNvPr id="9" name="Picture 8" descr="A group of screws and bolts on a table&#10;&#10;AI-generated content may be incorrect.">
            <a:extLst>
              <a:ext uri="{FF2B5EF4-FFF2-40B4-BE49-F238E27FC236}">
                <a16:creationId xmlns:a16="http://schemas.microsoft.com/office/drawing/2014/main" id="{7FF6CAD3-E824-0B2F-39A2-3DD66BBDB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8" t="21574" r="8194" b="46019"/>
          <a:stretch/>
        </p:blipFill>
        <p:spPr>
          <a:xfrm>
            <a:off x="233362" y="3815346"/>
            <a:ext cx="5591175" cy="1666875"/>
          </a:xfrm>
          <a:prstGeom prst="rect">
            <a:avLst/>
          </a:prstGeom>
        </p:spPr>
      </p:pic>
      <p:pic>
        <p:nvPicPr>
          <p:cNvPr id="11" name="Picture 10" descr="A group of screws on a concrete surface&#10;&#10;AI-generated content may be incorrect.">
            <a:extLst>
              <a:ext uri="{FF2B5EF4-FFF2-40B4-BE49-F238E27FC236}">
                <a16:creationId xmlns:a16="http://schemas.microsoft.com/office/drawing/2014/main" id="{CCF81223-BA48-A0B9-3D9A-4EF1C9E41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16482" r="27500" b="19445"/>
          <a:stretch/>
        </p:blipFill>
        <p:spPr>
          <a:xfrm>
            <a:off x="6115050" y="3803325"/>
            <a:ext cx="2514599" cy="26853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4FFD54-086B-9A84-B946-CDB2F3FEBC75}"/>
              </a:ext>
            </a:extLst>
          </p:cNvPr>
          <p:cNvSpPr txBox="1"/>
          <p:nvPr/>
        </p:nvSpPr>
        <p:spPr>
          <a:xfrm>
            <a:off x="95250" y="1466850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718454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4BB853-054A-A572-7AFB-4C7BBB38D9A7}"/>
              </a:ext>
            </a:extLst>
          </p:cNvPr>
          <p:cNvSpPr txBox="1"/>
          <p:nvPr/>
        </p:nvSpPr>
        <p:spPr>
          <a:xfrm>
            <a:off x="2209802" y="4007855"/>
            <a:ext cx="81914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3400086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A67919-84FB-6E7C-64A0-364A6F49698E}"/>
              </a:ext>
            </a:extLst>
          </p:cNvPr>
          <p:cNvSpPr txBox="1"/>
          <p:nvPr/>
        </p:nvSpPr>
        <p:spPr>
          <a:xfrm>
            <a:off x="5236368" y="4523403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711376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75BE7F-136B-1AE3-8C1D-79D351A601D8}"/>
              </a:ext>
            </a:extLst>
          </p:cNvPr>
          <p:cNvSpPr txBox="1"/>
          <p:nvPr/>
        </p:nvSpPr>
        <p:spPr>
          <a:xfrm>
            <a:off x="3471864" y="5591401"/>
            <a:ext cx="823912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718455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817F60-0A46-ADE8-ED4F-16C49F68A86E}"/>
              </a:ext>
            </a:extLst>
          </p:cNvPr>
          <p:cNvSpPr txBox="1"/>
          <p:nvPr/>
        </p:nvSpPr>
        <p:spPr>
          <a:xfrm>
            <a:off x="557212" y="4062862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712163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82B3E7-62BC-3A64-BCBA-94D2AE03EF75}"/>
              </a:ext>
            </a:extLst>
          </p:cNvPr>
          <p:cNvSpPr txBox="1"/>
          <p:nvPr/>
        </p:nvSpPr>
        <p:spPr>
          <a:xfrm>
            <a:off x="5236369" y="6036389"/>
            <a:ext cx="878682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3400342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2E7F45-494A-9A27-0C94-F6B874E066B5}"/>
              </a:ext>
            </a:extLst>
          </p:cNvPr>
          <p:cNvSpPr txBox="1"/>
          <p:nvPr/>
        </p:nvSpPr>
        <p:spPr>
          <a:xfrm>
            <a:off x="7781925" y="3612237"/>
            <a:ext cx="847724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3400381</a:t>
            </a:r>
            <a:endParaRPr lang="en-US" sz="14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DDC83AA-A666-05E6-9E04-897F1FDB825B}"/>
              </a:ext>
            </a:extLst>
          </p:cNvPr>
          <p:cNvCxnSpPr>
            <a:stCxn id="12" idx="3"/>
          </p:cNvCxnSpPr>
          <p:nvPr/>
        </p:nvCxnSpPr>
        <p:spPr>
          <a:xfrm flipV="1">
            <a:off x="828675" y="1466850"/>
            <a:ext cx="828675" cy="15388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5AF912F-3540-AB78-C867-C509E94639EE}"/>
              </a:ext>
            </a:extLst>
          </p:cNvPr>
          <p:cNvCxnSpPr>
            <a:stCxn id="16" idx="2"/>
          </p:cNvCxnSpPr>
          <p:nvPr/>
        </p:nvCxnSpPr>
        <p:spPr>
          <a:xfrm flipH="1">
            <a:off x="923924" y="4370639"/>
            <a:ext cx="1" cy="306652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82F5D24-BB5C-F97C-4842-5D1410314E6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3028950" y="4161744"/>
            <a:ext cx="666750" cy="515547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D5E992E-7329-611B-F1DC-7EA403145C89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3838575" y="5276850"/>
            <a:ext cx="45245" cy="314551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34EF832-149C-580B-F0D0-43706E4F0AF5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4991100" y="4648783"/>
            <a:ext cx="245268" cy="2850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2E34923-6439-1985-1DFD-64ED52AD5224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6115051" y="6190277"/>
            <a:ext cx="457199" cy="1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F05622-B899-7305-11FE-603656AC8639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7924800" y="3920014"/>
            <a:ext cx="280987" cy="450625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BAE44F51-43DE-E77E-86A1-FE64AA735E0B}"/>
              </a:ext>
            </a:extLst>
          </p:cNvPr>
          <p:cNvSpPr txBox="1"/>
          <p:nvPr/>
        </p:nvSpPr>
        <p:spPr>
          <a:xfrm>
            <a:off x="2364144" y="3444729"/>
            <a:ext cx="4415711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Note: Tap all 3/8 holes with 3/8-16 tap before installation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3D71EA6-395D-ACBE-07AC-1EF198557A58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4572000" y="2921000"/>
            <a:ext cx="1397793" cy="523729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0190D19-6A54-6F56-57FF-5F2B1057DBF4}"/>
              </a:ext>
            </a:extLst>
          </p:cNvPr>
          <p:cNvCxnSpPr>
            <a:cxnSpLocks/>
            <a:stCxn id="38" idx="0"/>
          </p:cNvCxnSpPr>
          <p:nvPr/>
        </p:nvCxnSpPr>
        <p:spPr>
          <a:xfrm flipH="1" flipV="1">
            <a:off x="2463800" y="3035300"/>
            <a:ext cx="2108200" cy="409429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880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eel in a factory&#10;&#10;AI-generated content may be incorrect.">
            <a:extLst>
              <a:ext uri="{FF2B5EF4-FFF2-40B4-BE49-F238E27FC236}">
                <a16:creationId xmlns:a16="http://schemas.microsoft.com/office/drawing/2014/main" id="{3AAF166C-0568-5BB1-2E57-703772545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6" b="33188"/>
          <a:stretch/>
        </p:blipFill>
        <p:spPr>
          <a:xfrm>
            <a:off x="587581" y="0"/>
            <a:ext cx="7968837" cy="271676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41219F-66F4-42D7-0C15-E5578BFD1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46D0DB-EBBF-D771-6D43-4FE7E60A8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CF91E-ECFB-9B5A-5775-B5C522EE0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D14F39-7441-2631-3D94-CF101E3F9FB2}"/>
              </a:ext>
            </a:extLst>
          </p:cNvPr>
          <p:cNvSpPr txBox="1"/>
          <p:nvPr/>
        </p:nvSpPr>
        <p:spPr>
          <a:xfrm>
            <a:off x="-1" y="0"/>
            <a:ext cx="256222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Counterweights </a:t>
            </a:r>
            <a:r>
              <a:rPr lang="en-US" dirty="0"/>
              <a:t>Pg 2 of 2</a:t>
            </a:r>
          </a:p>
        </p:txBody>
      </p:sp>
      <p:pic>
        <p:nvPicPr>
          <p:cNvPr id="9" name="Picture 8" descr="A bolt and nut on a metal surface&#10;&#10;AI-generated content may be incorrect.">
            <a:extLst>
              <a:ext uri="{FF2B5EF4-FFF2-40B4-BE49-F238E27FC236}">
                <a16:creationId xmlns:a16="http://schemas.microsoft.com/office/drawing/2014/main" id="{2295439E-27D4-B004-08A9-0B816FF079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7" t="29979" r="17924" b="19287"/>
          <a:stretch/>
        </p:blipFill>
        <p:spPr>
          <a:xfrm>
            <a:off x="6403026" y="2856633"/>
            <a:ext cx="2441368" cy="23632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06B336-EF71-E709-5790-B9C94B66F660}"/>
              </a:ext>
            </a:extLst>
          </p:cNvPr>
          <p:cNvSpPr txBox="1"/>
          <p:nvPr/>
        </p:nvSpPr>
        <p:spPr>
          <a:xfrm>
            <a:off x="5310187" y="136524"/>
            <a:ext cx="94773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(8)718454</a:t>
            </a:r>
            <a:endParaRPr lang="en-US" sz="14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289EAE2-80F6-2BB6-3184-46121F336E15}"/>
              </a:ext>
            </a:extLst>
          </p:cNvPr>
          <p:cNvCxnSpPr>
            <a:stCxn id="10" idx="2"/>
          </p:cNvCxnSpPr>
          <p:nvPr/>
        </p:nvCxnSpPr>
        <p:spPr>
          <a:xfrm flipH="1">
            <a:off x="5470318" y="444301"/>
            <a:ext cx="313738" cy="64154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74F8776-9620-A043-8BBE-B633DB4028E1}"/>
              </a:ext>
            </a:extLst>
          </p:cNvPr>
          <p:cNvSpPr/>
          <p:nvPr/>
        </p:nvSpPr>
        <p:spPr>
          <a:xfrm>
            <a:off x="6399437" y="2856633"/>
            <a:ext cx="2441368" cy="2363246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04589-9083-2F67-8EDC-0A8FBA67A552}"/>
              </a:ext>
            </a:extLst>
          </p:cNvPr>
          <p:cNvSpPr/>
          <p:nvPr/>
        </p:nvSpPr>
        <p:spPr>
          <a:xfrm>
            <a:off x="4772025" y="1724025"/>
            <a:ext cx="698293" cy="395320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2C9D3C2-908F-40FD-4512-04E8747A2E8C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470318" y="2119345"/>
            <a:ext cx="2149803" cy="737288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6FF5520-942E-6163-0692-10D8FB96399D}"/>
              </a:ext>
            </a:extLst>
          </p:cNvPr>
          <p:cNvSpPr txBox="1"/>
          <p:nvPr/>
        </p:nvSpPr>
        <p:spPr>
          <a:xfrm>
            <a:off x="7926128" y="2273940"/>
            <a:ext cx="1033463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(14)712163</a:t>
            </a:r>
            <a:endParaRPr lang="en-US" sz="14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6959A8A-E283-09A1-B6C8-7E57FF59D423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8096250" y="2581717"/>
            <a:ext cx="346610" cy="534942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BAC4891-4C81-47CB-0053-223A34DC575F}"/>
              </a:ext>
            </a:extLst>
          </p:cNvPr>
          <p:cNvSpPr txBox="1"/>
          <p:nvPr/>
        </p:nvSpPr>
        <p:spPr>
          <a:xfrm>
            <a:off x="8110537" y="4179986"/>
            <a:ext cx="1033463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(2)718455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  <a:latin typeface="Aptos Narrow" panose="020B0004020202020204" pitchFamily="34" charset="0"/>
              </a:rPr>
              <a:t>(2)3400086</a:t>
            </a:r>
            <a:endParaRPr lang="en-US" sz="14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782465E-8CD9-1F5E-79D5-9268968677B5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7753350" y="4315037"/>
            <a:ext cx="357187" cy="12655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Close-up of a machine with a chain&#10;&#10;AI-generated content may be incorrect.">
            <a:extLst>
              <a:ext uri="{FF2B5EF4-FFF2-40B4-BE49-F238E27FC236}">
                <a16:creationId xmlns:a16="http://schemas.microsoft.com/office/drawing/2014/main" id="{AA7A12EA-8E32-A22C-8EAA-DCF2B856F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6" b="23886"/>
          <a:stretch/>
        </p:blipFill>
        <p:spPr>
          <a:xfrm>
            <a:off x="156289" y="2849188"/>
            <a:ext cx="6005081" cy="24634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8B4043F-5C9D-B8FE-2AE0-ECB22DD576B5}"/>
              </a:ext>
            </a:extLst>
          </p:cNvPr>
          <p:cNvSpPr txBox="1"/>
          <p:nvPr/>
        </p:nvSpPr>
        <p:spPr>
          <a:xfrm>
            <a:off x="2226365" y="2856633"/>
            <a:ext cx="186492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Top of counterweights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CE2752-8F6F-A3D8-842F-C0699B56AE6B}"/>
              </a:ext>
            </a:extLst>
          </p:cNvPr>
          <p:cNvSpPr txBox="1"/>
          <p:nvPr/>
        </p:nvSpPr>
        <p:spPr>
          <a:xfrm>
            <a:off x="3733052" y="3171855"/>
            <a:ext cx="1038973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(2)3400381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  <a:latin typeface="Aptos Narrow" panose="020B0004020202020204" pitchFamily="34" charset="0"/>
              </a:rPr>
              <a:t>(2)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3400342</a:t>
            </a:r>
            <a:endParaRPr lang="en-US" sz="14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BCFE0EC-46E6-D56A-CB07-C543E06502AC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4252539" y="3695075"/>
            <a:ext cx="119436" cy="638800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762B6C8-D1CD-1710-ACB1-5B21BB142AA9}"/>
              </a:ext>
            </a:extLst>
          </p:cNvPr>
          <p:cNvSpPr txBox="1"/>
          <p:nvPr/>
        </p:nvSpPr>
        <p:spPr>
          <a:xfrm>
            <a:off x="371934" y="5300258"/>
            <a:ext cx="84001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first counterweight (718454) to the frame using 2 screws (3400381) and 2 </a:t>
            </a:r>
            <a:r>
              <a:rPr lang="en-US" sz="1400" dirty="0" err="1"/>
              <a:t>nyloc</a:t>
            </a:r>
            <a:r>
              <a:rPr lang="en-US" sz="1400" dirty="0"/>
              <a:t> nuts (3400342)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Alternate the counterweights by flipping every other one and secure remaining counterweights with 2 screws (712163) EACH (total 14)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Make sure holes line up, holes will not line up if counterweights are not flipped the right way.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all counterweights together with 2 screws (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718455</a:t>
            </a:r>
            <a:r>
              <a:rPr lang="en-US" sz="1400" dirty="0"/>
              <a:t>), 2 washers (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3400086</a:t>
            </a:r>
            <a:r>
              <a:rPr lang="en-US" sz="1400" dirty="0"/>
              <a:t>), and 2 </a:t>
            </a:r>
            <a:r>
              <a:rPr lang="en-US" sz="1400" dirty="0" err="1"/>
              <a:t>nyloc</a:t>
            </a:r>
            <a:r>
              <a:rPr lang="en-US" sz="1400" dirty="0"/>
              <a:t> nuts (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711376</a:t>
            </a:r>
            <a:r>
              <a:rPr lang="en-US" sz="1400" dirty="0"/>
              <a:t>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E1800C-FDEF-3253-2A33-0464335575C6}"/>
              </a:ext>
            </a:extLst>
          </p:cNvPr>
          <p:cNvSpPr txBox="1"/>
          <p:nvPr/>
        </p:nvSpPr>
        <p:spPr>
          <a:xfrm>
            <a:off x="5010093" y="3429000"/>
            <a:ext cx="998176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(2)711376</a:t>
            </a:r>
            <a:endParaRPr lang="en-US" sz="1400" dirty="0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7BD0632-D563-C07E-63D4-C11EC258928F}"/>
              </a:ext>
            </a:extLst>
          </p:cNvPr>
          <p:cNvCxnSpPr>
            <a:stCxn id="41" idx="2"/>
          </p:cNvCxnSpPr>
          <p:nvPr/>
        </p:nvCxnSpPr>
        <p:spPr>
          <a:xfrm flipH="1">
            <a:off x="4876800" y="3736777"/>
            <a:ext cx="632381" cy="70481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735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Side Squeegee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013870"/>
              </p:ext>
            </p:extLst>
          </p:nvPr>
        </p:nvGraphicFramePr>
        <p:xfrm>
          <a:off x="0" y="1571466"/>
          <a:ext cx="9144000" cy="1866900"/>
        </p:xfrm>
        <a:graphic>
          <a:graphicData uri="http://schemas.openxmlformats.org/drawingml/2006/table">
            <a:tbl>
              <a:tblPr/>
              <a:tblGrid>
                <a:gridCol w="2044278">
                  <a:extLst>
                    <a:ext uri="{9D8B030D-6E8A-4147-A177-3AD203B41FA5}">
                      <a16:colId xmlns:a16="http://schemas.microsoft.com/office/drawing/2014/main" val="722870230"/>
                    </a:ext>
                  </a:extLst>
                </a:gridCol>
                <a:gridCol w="2955916">
                  <a:extLst>
                    <a:ext uri="{9D8B030D-6E8A-4147-A177-3AD203B41FA5}">
                      <a16:colId xmlns:a16="http://schemas.microsoft.com/office/drawing/2014/main" val="2521400699"/>
                    </a:ext>
                  </a:extLst>
                </a:gridCol>
                <a:gridCol w="1823274">
                  <a:extLst>
                    <a:ext uri="{9D8B030D-6E8A-4147-A177-3AD203B41FA5}">
                      <a16:colId xmlns:a16="http://schemas.microsoft.com/office/drawing/2014/main" val="219302847"/>
                    </a:ext>
                  </a:extLst>
                </a:gridCol>
                <a:gridCol w="2320532">
                  <a:extLst>
                    <a:ext uri="{9D8B030D-6E8A-4147-A177-3AD203B41FA5}">
                      <a16:colId xmlns:a16="http://schemas.microsoft.com/office/drawing/2014/main" val="17138994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2387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B7-TG-S710RH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Side Squeegee RH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4226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B7-TG-S710LH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Side Squeegee LH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8301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3/8 X .750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MIN01G02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503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17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39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332"/>
            <a:ext cx="3762375" cy="28217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" y="0"/>
            <a:ext cx="240030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Side Squeegee </a:t>
            </a:r>
            <a:r>
              <a:rPr lang="en-US" dirty="0" err="1"/>
              <a:t>Pg</a:t>
            </a:r>
            <a:r>
              <a:rPr lang="en-US" dirty="0"/>
              <a:t> 1 of 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43" y="369331"/>
            <a:ext cx="5311457" cy="398359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791200" y="2228850"/>
            <a:ext cx="514350" cy="5048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007032" y="2228849"/>
            <a:ext cx="514350" cy="5048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24425" y="2076450"/>
            <a:ext cx="333375" cy="28467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838950" y="2076450"/>
            <a:ext cx="333375" cy="28467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624386" y="1237298"/>
            <a:ext cx="933451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(4)711679</a:t>
            </a:r>
          </a:p>
        </p:txBody>
      </p:sp>
      <p:cxnSp>
        <p:nvCxnSpPr>
          <p:cNvPr id="14" name="Straight Arrow Connector 13"/>
          <p:cNvCxnSpPr>
            <a:stCxn id="12" idx="2"/>
            <a:endCxn id="6" idx="0"/>
          </p:cNvCxnSpPr>
          <p:nvPr/>
        </p:nvCxnSpPr>
        <p:spPr>
          <a:xfrm>
            <a:off x="5091112" y="1545075"/>
            <a:ext cx="1" cy="53137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57299" y="3438525"/>
            <a:ext cx="124777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B7-TG-S710RH</a:t>
            </a:r>
          </a:p>
          <a:p>
            <a:pPr algn="ctr"/>
            <a:r>
              <a:rPr lang="en-US" sz="1400" dirty="0"/>
              <a:t>B7-TG-S710LH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369331"/>
            <a:ext cx="3762375" cy="282178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6" idx="0"/>
            <a:endCxn id="17" idx="2"/>
          </p:cNvCxnSpPr>
          <p:nvPr/>
        </p:nvCxnSpPr>
        <p:spPr>
          <a:xfrm flipV="1">
            <a:off x="1881187" y="3191114"/>
            <a:ext cx="1" cy="24741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24437" y="3802579"/>
            <a:ext cx="204787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Install squeegees using hardware provided in sub</a:t>
            </a:r>
          </a:p>
        </p:txBody>
      </p:sp>
      <p:cxnSp>
        <p:nvCxnSpPr>
          <p:cNvPr id="22" name="Straight Arrow Connector 21"/>
          <p:cNvCxnSpPr>
            <a:stCxn id="20" idx="0"/>
            <a:endCxn id="5" idx="4"/>
          </p:cNvCxnSpPr>
          <p:nvPr/>
        </p:nvCxnSpPr>
        <p:spPr>
          <a:xfrm flipV="1">
            <a:off x="6048375" y="2733675"/>
            <a:ext cx="0" cy="106890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0"/>
            <a:endCxn id="10" idx="2"/>
          </p:cNvCxnSpPr>
          <p:nvPr/>
        </p:nvCxnSpPr>
        <p:spPr>
          <a:xfrm flipV="1">
            <a:off x="6048375" y="2481262"/>
            <a:ext cx="1958657" cy="132131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66948" y="5303045"/>
            <a:ext cx="5648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LH and RH side squeegees with the hardware provided in the sub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2 pin clevis (711679) to each squeegee and connect springs</a:t>
            </a:r>
          </a:p>
        </p:txBody>
      </p:sp>
    </p:spTree>
    <p:extLst>
      <p:ext uri="{BB962C8B-B14F-4D97-AF65-F5344CB8AC3E}">
        <p14:creationId xmlns:p14="http://schemas.microsoft.com/office/powerpoint/2010/main" val="178620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0B1616-F8A7-F536-FFA0-CBF64159C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A5E0E2-5FDC-3878-E530-D1A4A2B5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D4D02-E29E-85D0-BFBC-7D5332496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8B05FC-C877-8CE0-42AE-0CA1E81E9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96287"/>
              </p:ext>
            </p:extLst>
          </p:nvPr>
        </p:nvGraphicFramePr>
        <p:xfrm>
          <a:off x="-1" y="2496344"/>
          <a:ext cx="9144000" cy="1946910"/>
        </p:xfrm>
        <a:graphic>
          <a:graphicData uri="http://schemas.openxmlformats.org/drawingml/2006/table">
            <a:tbl>
              <a:tblPr/>
              <a:tblGrid>
                <a:gridCol w="1630497">
                  <a:extLst>
                    <a:ext uri="{9D8B030D-6E8A-4147-A177-3AD203B41FA5}">
                      <a16:colId xmlns:a16="http://schemas.microsoft.com/office/drawing/2014/main" val="799410832"/>
                    </a:ext>
                  </a:extLst>
                </a:gridCol>
                <a:gridCol w="4120309">
                  <a:extLst>
                    <a:ext uri="{9D8B030D-6E8A-4147-A177-3AD203B41FA5}">
                      <a16:colId xmlns:a16="http://schemas.microsoft.com/office/drawing/2014/main" val="2585668597"/>
                    </a:ext>
                  </a:extLst>
                </a:gridCol>
                <a:gridCol w="1410158">
                  <a:extLst>
                    <a:ext uri="{9D8B030D-6E8A-4147-A177-3AD203B41FA5}">
                      <a16:colId xmlns:a16="http://schemas.microsoft.com/office/drawing/2014/main" val="541584846"/>
                    </a:ext>
                  </a:extLst>
                </a:gridCol>
                <a:gridCol w="1983036">
                  <a:extLst>
                    <a:ext uri="{9D8B030D-6E8A-4147-A177-3AD203B41FA5}">
                      <a16:colId xmlns:a16="http://schemas.microsoft.com/office/drawing/2014/main" val="12054961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634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/>
                        <a:t>718390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EXHAUST MANIFOLD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A1813G02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4599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731006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M6-1.00 X 25 ZP CLASS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FAS10B06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68959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dirty="0"/>
                        <a:t>717018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M6 X 1.0 ZP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FAS03G06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981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718439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DIVERTER, IMPELLER EXHAUST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A1813G01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5353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730535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INSERT-M6-1.00, .7 - 4.2 GRIP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5268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022E0F1-8F79-11C9-83A9-8A028637FAB5}"/>
              </a:ext>
            </a:extLst>
          </p:cNvPr>
          <p:cNvSpPr txBox="1"/>
          <p:nvPr/>
        </p:nvSpPr>
        <p:spPr>
          <a:xfrm>
            <a:off x="954880" y="1600200"/>
            <a:ext cx="723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Impeller Exhaust Outlet Material List &amp; Locations </a:t>
            </a:r>
          </a:p>
        </p:txBody>
      </p:sp>
    </p:spTree>
    <p:extLst>
      <p:ext uri="{BB962C8B-B14F-4D97-AF65-F5344CB8AC3E}">
        <p14:creationId xmlns:p14="http://schemas.microsoft.com/office/powerpoint/2010/main" val="64756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Scrub Door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72233"/>
              </p:ext>
            </p:extLst>
          </p:nvPr>
        </p:nvGraphicFramePr>
        <p:xfrm>
          <a:off x="-1" y="1200150"/>
          <a:ext cx="9144000" cy="4074636"/>
        </p:xfrm>
        <a:graphic>
          <a:graphicData uri="http://schemas.openxmlformats.org/drawingml/2006/table">
            <a:tbl>
              <a:tblPr/>
              <a:tblGrid>
                <a:gridCol w="1853852">
                  <a:extLst>
                    <a:ext uri="{9D8B030D-6E8A-4147-A177-3AD203B41FA5}">
                      <a16:colId xmlns:a16="http://schemas.microsoft.com/office/drawing/2014/main" val="482334256"/>
                    </a:ext>
                  </a:extLst>
                </a:gridCol>
                <a:gridCol w="3908120">
                  <a:extLst>
                    <a:ext uri="{9D8B030D-6E8A-4147-A177-3AD203B41FA5}">
                      <a16:colId xmlns:a16="http://schemas.microsoft.com/office/drawing/2014/main" val="2851840639"/>
                    </a:ext>
                  </a:extLst>
                </a:gridCol>
                <a:gridCol w="1603332">
                  <a:extLst>
                    <a:ext uri="{9D8B030D-6E8A-4147-A177-3AD203B41FA5}">
                      <a16:colId xmlns:a16="http://schemas.microsoft.com/office/drawing/2014/main" val="966805564"/>
                    </a:ext>
                  </a:extLst>
                </a:gridCol>
                <a:gridCol w="1778696">
                  <a:extLst>
                    <a:ext uri="{9D8B030D-6E8A-4147-A177-3AD203B41FA5}">
                      <a16:colId xmlns:a16="http://schemas.microsoft.com/office/drawing/2014/main" val="1419705978"/>
                    </a:ext>
                  </a:extLst>
                </a:gridCol>
              </a:tblGrid>
              <a:tr h="3217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3676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3300526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BUMPER-RUBBER 1/4 ID X 1/8 THK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8732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RH SCRUB DOOR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A1810G02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5435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LH SCRUB DOOR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A1810G01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7196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731433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LATCH-LARGE-NAUTILUS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A1802F01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471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718217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HINGE, SH DOOR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A1814H01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11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730958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M10-1.50 X 25 SS FULL THREAD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FAS07C06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6275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8017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NUT-FLANGE WIZZ M10-1.50 ZP CLASS 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974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M10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FAS04G01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486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M10-1.50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FAS04F11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247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4079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Door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25" y="609599"/>
            <a:ext cx="73406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214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33867"/>
            <a:ext cx="4095750" cy="307181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Door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3284538"/>
            <a:ext cx="4095750" cy="30718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975" y="133867"/>
            <a:ext cx="4095749" cy="307181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228725" y="1343025"/>
            <a:ext cx="2295525" cy="117157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724525" y="1152525"/>
            <a:ext cx="2562225" cy="11715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38912" y="335419"/>
            <a:ext cx="933449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(2)731433</a:t>
            </a:r>
          </a:p>
        </p:txBody>
      </p:sp>
      <p:cxnSp>
        <p:nvCxnSpPr>
          <p:cNvPr id="13" name="Straight Arrow Connector 12"/>
          <p:cNvCxnSpPr>
            <a:stCxn id="7" idx="2"/>
            <a:endCxn id="11" idx="0"/>
          </p:cNvCxnSpPr>
          <p:nvPr/>
        </p:nvCxnSpPr>
        <p:spPr>
          <a:xfrm>
            <a:off x="7005637" y="643196"/>
            <a:ext cx="1" cy="50932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524250" y="1452027"/>
            <a:ext cx="304801" cy="310098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12407" y="2976761"/>
            <a:ext cx="1016793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(4)3300526</a:t>
            </a:r>
          </a:p>
        </p:txBody>
      </p:sp>
      <p:cxnSp>
        <p:nvCxnSpPr>
          <p:cNvPr id="17" name="Straight Arrow Connector 16"/>
          <p:cNvCxnSpPr>
            <a:stCxn id="15" idx="0"/>
            <a:endCxn id="14" idx="5"/>
          </p:cNvCxnSpPr>
          <p:nvPr/>
        </p:nvCxnSpPr>
        <p:spPr>
          <a:xfrm flipH="1" flipV="1">
            <a:off x="3784414" y="1716712"/>
            <a:ext cx="736390" cy="126004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381125" y="4752975"/>
            <a:ext cx="571500" cy="5619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>
            <a:stCxn id="15" idx="2"/>
            <a:endCxn id="18" idx="6"/>
          </p:cNvCxnSpPr>
          <p:nvPr/>
        </p:nvCxnSpPr>
        <p:spPr>
          <a:xfrm flipH="1">
            <a:off x="1952625" y="3284538"/>
            <a:ext cx="2568179" cy="174942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29175" y="607017"/>
            <a:ext cx="107632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(RH)718076</a:t>
            </a:r>
          </a:p>
          <a:p>
            <a:pPr algn="ctr"/>
            <a:r>
              <a:rPr lang="en-US" sz="1400" dirty="0"/>
              <a:t>(LH)718077</a:t>
            </a:r>
          </a:p>
        </p:txBody>
      </p:sp>
      <p:cxnSp>
        <p:nvCxnSpPr>
          <p:cNvPr id="23" name="Straight Arrow Connector 22"/>
          <p:cNvCxnSpPr>
            <a:stCxn id="21" idx="2"/>
          </p:cNvCxnSpPr>
          <p:nvPr/>
        </p:nvCxnSpPr>
        <p:spPr>
          <a:xfrm>
            <a:off x="5367338" y="1130237"/>
            <a:ext cx="3572" cy="29745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05361" y="4343391"/>
            <a:ext cx="399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2 rubber bumpers (3300526) on each scrub door (718076) &amp; (718077) in the locations shown in the pictures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latch (731433) on each scrub door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19199" y="749757"/>
            <a:ext cx="231457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Hardware included with latch </a:t>
            </a:r>
          </a:p>
        </p:txBody>
      </p:sp>
      <p:cxnSp>
        <p:nvCxnSpPr>
          <p:cNvPr id="25" name="Straight Arrow Connector 24"/>
          <p:cNvCxnSpPr>
            <a:stCxn id="22" idx="2"/>
            <a:endCxn id="5" idx="0"/>
          </p:cNvCxnSpPr>
          <p:nvPr/>
        </p:nvCxnSpPr>
        <p:spPr>
          <a:xfrm>
            <a:off x="2376487" y="1057534"/>
            <a:ext cx="1" cy="28549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8309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865" y="621745"/>
            <a:ext cx="4302125" cy="32265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Scrub Door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475" y="136247"/>
            <a:ext cx="4302125" cy="3226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475" y="3499088"/>
            <a:ext cx="4296517" cy="32223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81336" y="1772048"/>
            <a:ext cx="9620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(2)718217</a:t>
            </a: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>
          <a:xfrm flipH="1" flipV="1">
            <a:off x="2605087" y="1924448"/>
            <a:ext cx="476249" cy="148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528762" y="1162448"/>
            <a:ext cx="466725" cy="4762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95361" y="3734616"/>
            <a:ext cx="270113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Blue line on hinge (718217) attaches to frame</a:t>
            </a:r>
          </a:p>
        </p:txBody>
      </p:sp>
      <p:sp>
        <p:nvSpPr>
          <p:cNvPr id="19" name="Oval 18"/>
          <p:cNvSpPr/>
          <p:nvPr/>
        </p:nvSpPr>
        <p:spPr>
          <a:xfrm>
            <a:off x="6457950" y="1152525"/>
            <a:ext cx="476250" cy="4000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410450" y="1090940"/>
            <a:ext cx="93345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(4)730344</a:t>
            </a:r>
          </a:p>
          <a:p>
            <a:pPr algn="ctr"/>
            <a:r>
              <a:rPr lang="en-US" sz="1400" dirty="0"/>
              <a:t>(4)730339</a:t>
            </a:r>
          </a:p>
        </p:txBody>
      </p:sp>
      <p:cxnSp>
        <p:nvCxnSpPr>
          <p:cNvPr id="22" name="Straight Arrow Connector 21"/>
          <p:cNvCxnSpPr>
            <a:stCxn id="20" idx="1"/>
            <a:endCxn id="19" idx="6"/>
          </p:cNvCxnSpPr>
          <p:nvPr/>
        </p:nvCxnSpPr>
        <p:spPr>
          <a:xfrm flipH="1">
            <a:off x="6934200" y="1352550"/>
            <a:ext cx="476250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3042" y="1030210"/>
            <a:ext cx="1019175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(4)730958</a:t>
            </a:r>
          </a:p>
          <a:p>
            <a:pPr algn="ctr"/>
            <a:r>
              <a:rPr lang="en-US" sz="1400" dirty="0"/>
              <a:t>(4)3400385</a:t>
            </a:r>
          </a:p>
          <a:p>
            <a:pPr algn="ctr"/>
            <a:r>
              <a:rPr lang="en-US" sz="1400" dirty="0"/>
              <a:t>(4)600936</a:t>
            </a:r>
          </a:p>
        </p:txBody>
      </p:sp>
      <p:cxnSp>
        <p:nvCxnSpPr>
          <p:cNvPr id="26" name="Straight Arrow Connector 25"/>
          <p:cNvCxnSpPr>
            <a:stCxn id="24" idx="3"/>
            <a:endCxn id="13" idx="2"/>
          </p:cNvCxnSpPr>
          <p:nvPr/>
        </p:nvCxnSpPr>
        <p:spPr>
          <a:xfrm>
            <a:off x="1242217" y="1399542"/>
            <a:ext cx="286545" cy="103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8" idx="0"/>
          </p:cNvCxnSpPr>
          <p:nvPr/>
        </p:nvCxnSpPr>
        <p:spPr>
          <a:xfrm flipH="1" flipV="1">
            <a:off x="1862137" y="3077489"/>
            <a:ext cx="483790" cy="65712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6210" y="4538505"/>
            <a:ext cx="43394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hinges (718217) onto both sides of frame, making sure that the blue line on the hinge is attached to the frame using 2 screws (730958), 2 conical washers (3400385), and 2 flange nuts (600936).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door on other side of hinge on both sides of machine using 2 washers (730344) and 2 </a:t>
            </a:r>
            <a:r>
              <a:rPr lang="en-US" sz="1400" dirty="0" err="1"/>
              <a:t>nyloc</a:t>
            </a:r>
            <a:r>
              <a:rPr lang="en-US" sz="1400" dirty="0"/>
              <a:t> nuts (730339) </a:t>
            </a:r>
          </a:p>
        </p:txBody>
      </p:sp>
    </p:spTree>
    <p:extLst>
      <p:ext uri="{BB962C8B-B14F-4D97-AF65-F5344CB8AC3E}">
        <p14:creationId xmlns:p14="http://schemas.microsoft.com/office/powerpoint/2010/main" val="3698830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Headlights Material List &amp; Locations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90EBEA-0ADC-E4BF-3F54-E9AB02BA3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404171"/>
              </p:ext>
            </p:extLst>
          </p:nvPr>
        </p:nvGraphicFramePr>
        <p:xfrm>
          <a:off x="-1" y="2486025"/>
          <a:ext cx="9144000" cy="1885950"/>
        </p:xfrm>
        <a:graphic>
          <a:graphicData uri="http://schemas.openxmlformats.org/drawingml/2006/table">
            <a:tbl>
              <a:tblPr/>
              <a:tblGrid>
                <a:gridCol w="1648349">
                  <a:extLst>
                    <a:ext uri="{9D8B030D-6E8A-4147-A177-3AD203B41FA5}">
                      <a16:colId xmlns:a16="http://schemas.microsoft.com/office/drawing/2014/main" val="2885528565"/>
                    </a:ext>
                  </a:extLst>
                </a:gridCol>
                <a:gridCol w="4372463">
                  <a:extLst>
                    <a:ext uri="{9D8B030D-6E8A-4147-A177-3AD203B41FA5}">
                      <a16:colId xmlns:a16="http://schemas.microsoft.com/office/drawing/2014/main" val="1541278931"/>
                    </a:ext>
                  </a:extLst>
                </a:gridCol>
                <a:gridCol w="1526892">
                  <a:extLst>
                    <a:ext uri="{9D8B030D-6E8A-4147-A177-3AD203B41FA5}">
                      <a16:colId xmlns:a16="http://schemas.microsoft.com/office/drawing/2014/main" val="852209893"/>
                    </a:ext>
                  </a:extLst>
                </a:gridCol>
                <a:gridCol w="1596296">
                  <a:extLst>
                    <a:ext uri="{9D8B030D-6E8A-4147-A177-3AD203B41FA5}">
                      <a16:colId xmlns:a16="http://schemas.microsoft.com/office/drawing/2014/main" val="357915106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5750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691001-1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HEADLIGHT ASSY, 4X6 LED WITH DRL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A1911D01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2478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17526120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CABLE TIE MOUNT W/ADHESIVE 1"X1"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A1802C02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1882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712167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M4-0.7 X 16 THREAD FORMING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FAS12J10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5533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.187 X 1.00 X 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FAS03G09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2709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719612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HARNESS, HEADLIGHTS TRUE GRIT CYL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A1911C05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0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773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CAB213D-2143-4C16-0127-ECB43718B4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89" t="2241"/>
          <a:stretch/>
        </p:blipFill>
        <p:spPr>
          <a:xfrm>
            <a:off x="3290050" y="2573775"/>
            <a:ext cx="5853950" cy="376145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Headlights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  <p:pic>
        <p:nvPicPr>
          <p:cNvPr id="14" name="Picture 13" descr="A black square object with wires and screws&#10;&#10;AI-generated content may be incorrect.">
            <a:extLst>
              <a:ext uri="{FF2B5EF4-FFF2-40B4-BE49-F238E27FC236}">
                <a16:creationId xmlns:a16="http://schemas.microsoft.com/office/drawing/2014/main" id="{AE568899-05EE-B342-C6F3-673207AEF5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4" t="16709" r="22594" b="8693"/>
          <a:stretch/>
        </p:blipFill>
        <p:spPr>
          <a:xfrm>
            <a:off x="268823" y="480573"/>
            <a:ext cx="3293741" cy="26540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26B1A2-12F5-673C-0C48-4BBD719A7B15}"/>
              </a:ext>
            </a:extLst>
          </p:cNvPr>
          <p:cNvSpPr txBox="1"/>
          <p:nvPr/>
        </p:nvSpPr>
        <p:spPr>
          <a:xfrm>
            <a:off x="268823" y="3224308"/>
            <a:ext cx="1155327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 691001-1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90C645B-9CAE-923E-83DB-11F78291545F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846487" y="2944900"/>
            <a:ext cx="0" cy="279408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230CF4F-FF90-CE46-E076-6CA75B1C6E57}"/>
              </a:ext>
            </a:extLst>
          </p:cNvPr>
          <p:cNvSpPr/>
          <p:nvPr/>
        </p:nvSpPr>
        <p:spPr>
          <a:xfrm>
            <a:off x="2471701" y="1102097"/>
            <a:ext cx="1090863" cy="829457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26D1A61-BD64-E488-AC43-3B8BF250D537}"/>
              </a:ext>
            </a:extLst>
          </p:cNvPr>
          <p:cNvSpPr/>
          <p:nvPr/>
        </p:nvSpPr>
        <p:spPr>
          <a:xfrm rot="1777666">
            <a:off x="2097493" y="1849629"/>
            <a:ext cx="769324" cy="1234509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447371-39C9-3427-5AB1-999C1A0B7B11}"/>
              </a:ext>
            </a:extLst>
          </p:cNvPr>
          <p:cNvSpPr txBox="1"/>
          <p:nvPr/>
        </p:nvSpPr>
        <p:spPr>
          <a:xfrm>
            <a:off x="3746127" y="2245301"/>
            <a:ext cx="1028701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(8) 712167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801ACC-1674-44CF-2D66-553A1B04D768}"/>
              </a:ext>
            </a:extLst>
          </p:cNvPr>
          <p:cNvSpPr txBox="1"/>
          <p:nvPr/>
        </p:nvSpPr>
        <p:spPr>
          <a:xfrm>
            <a:off x="4191628" y="1362936"/>
            <a:ext cx="10287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(8) 711599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A8A5D28-D399-08BF-FE94-03F4438A1A26}"/>
              </a:ext>
            </a:extLst>
          </p:cNvPr>
          <p:cNvCxnSpPr>
            <a:cxnSpLocks/>
            <a:stCxn id="23" idx="1"/>
            <a:endCxn id="19" idx="6"/>
          </p:cNvCxnSpPr>
          <p:nvPr/>
        </p:nvCxnSpPr>
        <p:spPr>
          <a:xfrm flipH="1">
            <a:off x="3562564" y="1516825"/>
            <a:ext cx="629064" cy="1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933132E-2A15-8B24-A68C-9362ED4C7E61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2940808" y="2399190"/>
            <a:ext cx="805319" cy="0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3625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Headlights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19238" y="4787052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headlights (691001-1) onto frame by securing with 4 screws (712167) and 4 washers (711599) on each headlight assembly</a:t>
            </a:r>
          </a:p>
        </p:txBody>
      </p:sp>
      <p:pic>
        <p:nvPicPr>
          <p:cNvPr id="9" name="Picture 8" descr="A close-up of a light&#10;&#10;AI-generated content may be incorrect.">
            <a:extLst>
              <a:ext uri="{FF2B5EF4-FFF2-40B4-BE49-F238E27FC236}">
                <a16:creationId xmlns:a16="http://schemas.microsoft.com/office/drawing/2014/main" id="{2FBE6E0F-4D3B-5788-A015-25ED87C185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5" y="407995"/>
            <a:ext cx="4434541" cy="3325906"/>
          </a:xfrm>
          <a:prstGeom prst="rect">
            <a:avLst/>
          </a:prstGeom>
        </p:spPr>
      </p:pic>
      <p:pic>
        <p:nvPicPr>
          <p:cNvPr id="14" name="Picture 13" descr="A close-up of a machine&#10;&#10;AI-generated content may be incorrect.">
            <a:extLst>
              <a:ext uri="{FF2B5EF4-FFF2-40B4-BE49-F238E27FC236}">
                <a16:creationId xmlns:a16="http://schemas.microsoft.com/office/drawing/2014/main" id="{DC0213AE-B650-71D4-531E-E8179DB89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705" y="407995"/>
            <a:ext cx="4434541" cy="33259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9FD41E1-7406-848B-EF94-DF11A6CC31ED}"/>
              </a:ext>
            </a:extLst>
          </p:cNvPr>
          <p:cNvSpPr txBox="1"/>
          <p:nvPr/>
        </p:nvSpPr>
        <p:spPr>
          <a:xfrm>
            <a:off x="628650" y="2985247"/>
            <a:ext cx="1155327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 691001-1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7711491-5D59-BEB0-E40E-2807F481F768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1206314" y="2070948"/>
            <a:ext cx="228039" cy="91429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75D7146-4540-4A3D-F4E1-2DE8C0032D99}"/>
              </a:ext>
            </a:extLst>
          </p:cNvPr>
          <p:cNvSpPr txBox="1"/>
          <p:nvPr/>
        </p:nvSpPr>
        <p:spPr>
          <a:xfrm>
            <a:off x="7277942" y="2501532"/>
            <a:ext cx="102870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(8) 711599</a:t>
            </a:r>
          </a:p>
          <a:p>
            <a:pPr algn="ctr"/>
            <a:r>
              <a:rPr lang="en-US" sz="1400" dirty="0"/>
              <a:t>(8) 712167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8DA437-4190-5B27-0E7B-F83FC2E6F948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92292" y="1679756"/>
            <a:ext cx="0" cy="821776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1543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metal frame with wires and screws&#10;&#10;AI-generated content may be incorrect.">
            <a:extLst>
              <a:ext uri="{FF2B5EF4-FFF2-40B4-BE49-F238E27FC236}">
                <a16:creationId xmlns:a16="http://schemas.microsoft.com/office/drawing/2014/main" id="{87BA588E-9900-D8A7-E734-38F8A84C2C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22422" r="47471" b="44235"/>
          <a:stretch/>
        </p:blipFill>
        <p:spPr>
          <a:xfrm>
            <a:off x="246509" y="118934"/>
            <a:ext cx="4430348" cy="2824792"/>
          </a:xfrm>
          <a:prstGeom prst="rect">
            <a:avLst/>
          </a:prstGeom>
        </p:spPr>
      </p:pic>
      <p:pic>
        <p:nvPicPr>
          <p:cNvPr id="14" name="Picture 13" descr="A metal frame with wires and screws&#10;&#10;AI-generated content may be incorrect.">
            <a:extLst>
              <a:ext uri="{FF2B5EF4-FFF2-40B4-BE49-F238E27FC236}">
                <a16:creationId xmlns:a16="http://schemas.microsoft.com/office/drawing/2014/main" id="{748C5E97-581A-F751-C3FB-585B78517F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197" y="2996387"/>
            <a:ext cx="4015605" cy="3011704"/>
          </a:xfrm>
          <a:prstGeom prst="rect">
            <a:avLst/>
          </a:prstGeom>
        </p:spPr>
      </p:pic>
      <p:pic>
        <p:nvPicPr>
          <p:cNvPr id="12" name="Picture 11" descr="A close-up of a metal piece&#10;&#10;AI-generated content may be incorrect.">
            <a:extLst>
              <a:ext uri="{FF2B5EF4-FFF2-40B4-BE49-F238E27FC236}">
                <a16:creationId xmlns:a16="http://schemas.microsoft.com/office/drawing/2014/main" id="{E4E38B26-B6C4-530B-BE59-918192C2C1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27" y="38744"/>
            <a:ext cx="3915018" cy="293626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E78D4D8-34B1-CB80-3035-252BA93039CB}"/>
              </a:ext>
            </a:extLst>
          </p:cNvPr>
          <p:cNvSpPr/>
          <p:nvPr/>
        </p:nvSpPr>
        <p:spPr>
          <a:xfrm>
            <a:off x="5065404" y="38745"/>
            <a:ext cx="3915018" cy="2936262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05332" y="3300232"/>
            <a:ext cx="7715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719612</a:t>
            </a:r>
          </a:p>
        </p:txBody>
      </p:sp>
      <p:cxnSp>
        <p:nvCxnSpPr>
          <p:cNvPr id="8" name="Straight Arrow Connector 7"/>
          <p:cNvCxnSpPr>
            <a:stCxn id="7" idx="2"/>
          </p:cNvCxnSpPr>
          <p:nvPr/>
        </p:nvCxnSpPr>
        <p:spPr>
          <a:xfrm flipH="1">
            <a:off x="4291094" y="3608009"/>
            <a:ext cx="1" cy="547567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34352" y="5966406"/>
            <a:ext cx="6293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headlights with harness (719455) and route wiring as shown above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harness and zip tie with 3 (17526120) cable tie mount w/adhesive 1"X1“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102957-FAB5-F5E6-3AE2-6111A6E65308}"/>
              </a:ext>
            </a:extLst>
          </p:cNvPr>
          <p:cNvSpPr txBox="1"/>
          <p:nvPr/>
        </p:nvSpPr>
        <p:spPr>
          <a:xfrm>
            <a:off x="6099128" y="1125917"/>
            <a:ext cx="92378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17526120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F4F533A-1B26-93A7-F9C6-11014642A28E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6561021" y="1433694"/>
            <a:ext cx="742739" cy="395636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A6A6A5C7-3BA2-84A3-7383-CD89F2C01379}"/>
              </a:ext>
            </a:extLst>
          </p:cNvPr>
          <p:cNvSpPr/>
          <p:nvPr/>
        </p:nvSpPr>
        <p:spPr>
          <a:xfrm>
            <a:off x="3421717" y="3882993"/>
            <a:ext cx="1204632" cy="587188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5C0FB5F-7C37-E145-45A9-57052EA704FC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126573" y="2975007"/>
            <a:ext cx="896340" cy="907986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80E9CB4-71BF-7781-EF43-3228BA1BD8E9}"/>
              </a:ext>
            </a:extLst>
          </p:cNvPr>
          <p:cNvSpPr/>
          <p:nvPr/>
        </p:nvSpPr>
        <p:spPr>
          <a:xfrm>
            <a:off x="5119968" y="3882993"/>
            <a:ext cx="995082" cy="587188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715BE2-BFF9-9B46-9D8E-D83109AC1C81}"/>
              </a:ext>
            </a:extLst>
          </p:cNvPr>
          <p:cNvSpPr txBox="1"/>
          <p:nvPr/>
        </p:nvSpPr>
        <p:spPr>
          <a:xfrm>
            <a:off x="2190750" y="802139"/>
            <a:ext cx="1129764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(2)17526120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B328D2E-BE91-F200-C6F1-C1FB96BBBC53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2755632" y="1109916"/>
            <a:ext cx="471662" cy="421414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DAAE435-F1AA-B536-F9FA-4E88B7E9D79F}"/>
              </a:ext>
            </a:extLst>
          </p:cNvPr>
          <p:cNvCxnSpPr>
            <a:stCxn id="25" idx="2"/>
          </p:cNvCxnSpPr>
          <p:nvPr/>
        </p:nvCxnSpPr>
        <p:spPr>
          <a:xfrm flipH="1">
            <a:off x="2393576" y="1109916"/>
            <a:ext cx="362056" cy="421414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572F003A-DE9A-BD6B-871C-7DBD5EA46563}"/>
              </a:ext>
            </a:extLst>
          </p:cNvPr>
          <p:cNvSpPr/>
          <p:nvPr/>
        </p:nvSpPr>
        <p:spPr>
          <a:xfrm>
            <a:off x="246509" y="136524"/>
            <a:ext cx="4430348" cy="2807202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Headlights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</p:spTree>
    <p:extLst>
      <p:ext uri="{BB962C8B-B14F-4D97-AF65-F5344CB8AC3E}">
        <p14:creationId xmlns:p14="http://schemas.microsoft.com/office/powerpoint/2010/main" val="19833634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Tail Lights Material List &amp; Locations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57AC3C3-9D6D-4EA3-71DE-BA3FE3F38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920663"/>
              </p:ext>
            </p:extLst>
          </p:nvPr>
        </p:nvGraphicFramePr>
        <p:xfrm>
          <a:off x="1" y="2328862"/>
          <a:ext cx="9143999" cy="2200275"/>
        </p:xfrm>
        <a:graphic>
          <a:graphicData uri="http://schemas.openxmlformats.org/drawingml/2006/table">
            <a:tbl>
              <a:tblPr/>
              <a:tblGrid>
                <a:gridCol w="1599780">
                  <a:extLst>
                    <a:ext uri="{9D8B030D-6E8A-4147-A177-3AD203B41FA5}">
                      <a16:colId xmlns:a16="http://schemas.microsoft.com/office/drawing/2014/main" val="324421722"/>
                    </a:ext>
                  </a:extLst>
                </a:gridCol>
                <a:gridCol w="4557965">
                  <a:extLst>
                    <a:ext uri="{9D8B030D-6E8A-4147-A177-3AD203B41FA5}">
                      <a16:colId xmlns:a16="http://schemas.microsoft.com/office/drawing/2014/main" val="1669337587"/>
                    </a:ext>
                  </a:extLst>
                </a:gridCol>
                <a:gridCol w="1436994">
                  <a:extLst>
                    <a:ext uri="{9D8B030D-6E8A-4147-A177-3AD203B41FA5}">
                      <a16:colId xmlns:a16="http://schemas.microsoft.com/office/drawing/2014/main" val="3128355309"/>
                    </a:ext>
                  </a:extLst>
                </a:gridCol>
                <a:gridCol w="1549260">
                  <a:extLst>
                    <a:ext uri="{9D8B030D-6E8A-4147-A177-3AD203B41FA5}">
                      <a16:colId xmlns:a16="http://schemas.microsoft.com/office/drawing/2014/main" val="360507613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0079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719242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SHIELD, TAIL LIGHT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043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600698-2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ASSY, LIGHTS, TAIL, BRK, RED LED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A1907C04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647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HARNESS, TAIL LIGHTS TRUE GRIT CYL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A1911C04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5819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710305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SCR-PHMS 6-32 X .75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FAS03D08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75281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711371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6-32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FAS03C10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3308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.187 X 1.00 X 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FAS03G09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459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909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3294F11-C0FE-75FC-4331-3BC180663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660" y="1810871"/>
            <a:ext cx="5976437" cy="3795765"/>
          </a:xfrm>
          <a:prstGeom prst="rect">
            <a:avLst/>
          </a:prstGeom>
        </p:spPr>
      </p:pic>
      <p:pic>
        <p:nvPicPr>
          <p:cNvPr id="16" name="Picture 15" descr="A close-up of a device&#10;&#10;AI-generated content may be incorrect.">
            <a:extLst>
              <a:ext uri="{FF2B5EF4-FFF2-40B4-BE49-F238E27FC236}">
                <a16:creationId xmlns:a16="http://schemas.microsoft.com/office/drawing/2014/main" id="{2D4B2EF8-7BA1-420F-3E47-EB3279969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6" t="16710" r="16601" b="8344"/>
          <a:stretch/>
        </p:blipFill>
        <p:spPr>
          <a:xfrm rot="10800000">
            <a:off x="0" y="369332"/>
            <a:ext cx="3469341" cy="287995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49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Lights Pg 1 of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A7AF07-51A8-0717-E088-E3591F437F92}"/>
              </a:ext>
            </a:extLst>
          </p:cNvPr>
          <p:cNvSpPr txBox="1"/>
          <p:nvPr/>
        </p:nvSpPr>
        <p:spPr>
          <a:xfrm>
            <a:off x="2055373" y="3390497"/>
            <a:ext cx="973577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(4)710305</a:t>
            </a:r>
          </a:p>
          <a:p>
            <a:pPr algn="ctr"/>
            <a:r>
              <a:rPr lang="en-US" sz="1400" dirty="0"/>
              <a:t>(4)711371</a:t>
            </a:r>
          </a:p>
          <a:p>
            <a:pPr algn="ctr"/>
            <a:r>
              <a:rPr lang="en-US" sz="1400" dirty="0"/>
              <a:t>(4)711599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CFC514-B6F9-6DC8-BEB9-9AAF226AEE71}"/>
              </a:ext>
            </a:extLst>
          </p:cNvPr>
          <p:cNvSpPr txBox="1"/>
          <p:nvPr/>
        </p:nvSpPr>
        <p:spPr>
          <a:xfrm>
            <a:off x="3007448" y="61555"/>
            <a:ext cx="102667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(2)719242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57AF52-BCC4-6E4F-2AA4-C496B71A32E0}"/>
              </a:ext>
            </a:extLst>
          </p:cNvPr>
          <p:cNvSpPr txBox="1"/>
          <p:nvPr/>
        </p:nvSpPr>
        <p:spPr>
          <a:xfrm>
            <a:off x="171590" y="3476395"/>
            <a:ext cx="1135367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(2)600698-2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141E9CE-2303-3CF8-822C-71A4527E0818}"/>
              </a:ext>
            </a:extLst>
          </p:cNvPr>
          <p:cNvSpPr/>
          <p:nvPr/>
        </p:nvSpPr>
        <p:spPr>
          <a:xfrm>
            <a:off x="1306957" y="2017059"/>
            <a:ext cx="950259" cy="1013012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0E5222F-E28F-BFE1-7ED6-ACF4428BD7A5}"/>
              </a:ext>
            </a:extLst>
          </p:cNvPr>
          <p:cNvCxnSpPr>
            <a:cxnSpLocks/>
            <a:stCxn id="21" idx="0"/>
            <a:endCxn id="24" idx="5"/>
          </p:cNvCxnSpPr>
          <p:nvPr/>
        </p:nvCxnSpPr>
        <p:spPr>
          <a:xfrm flipH="1" flipV="1">
            <a:off x="2118054" y="2881719"/>
            <a:ext cx="424108" cy="508778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D82C413-AFF3-AA3A-8182-283C85672534}"/>
              </a:ext>
            </a:extLst>
          </p:cNvPr>
          <p:cNvCxnSpPr>
            <a:stCxn id="23" idx="0"/>
          </p:cNvCxnSpPr>
          <p:nvPr/>
        </p:nvCxnSpPr>
        <p:spPr>
          <a:xfrm flipV="1">
            <a:off x="739274" y="2348753"/>
            <a:ext cx="4797" cy="1127642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B0D7CD5-72D5-F821-6169-53F0C272871E}"/>
              </a:ext>
            </a:extLst>
          </p:cNvPr>
          <p:cNvCxnSpPr>
            <a:stCxn id="22" idx="2"/>
          </p:cNvCxnSpPr>
          <p:nvPr/>
        </p:nvCxnSpPr>
        <p:spPr>
          <a:xfrm flipH="1">
            <a:off x="3007448" y="369332"/>
            <a:ext cx="513335" cy="428527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67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338836-B1D9-5AB8-E86A-288E88BB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1C5E06-3480-6FF6-6C17-B976D3CA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CB583-126F-11F7-3658-C42DE928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96C472-290D-8539-412B-743AEA515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4" r="13015"/>
          <a:stretch/>
        </p:blipFill>
        <p:spPr>
          <a:xfrm rot="5400000">
            <a:off x="148612" y="-12088"/>
            <a:ext cx="3684225" cy="398145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90DA581-4ADF-A8B3-61A5-F11E8CAAA85D}"/>
              </a:ext>
            </a:extLst>
          </p:cNvPr>
          <p:cNvSpPr/>
          <p:nvPr/>
        </p:nvSpPr>
        <p:spPr>
          <a:xfrm>
            <a:off x="2038350" y="2467896"/>
            <a:ext cx="409575" cy="4000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9601F9-BCA3-0144-C578-166898CC17C4}"/>
              </a:ext>
            </a:extLst>
          </p:cNvPr>
          <p:cNvSpPr txBox="1"/>
          <p:nvPr/>
        </p:nvSpPr>
        <p:spPr>
          <a:xfrm>
            <a:off x="2826588" y="2514032"/>
            <a:ext cx="1154862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(6)731006</a:t>
            </a:r>
          </a:p>
          <a:p>
            <a:pPr algn="ctr"/>
            <a:r>
              <a:rPr lang="en-US" sz="1400" dirty="0"/>
              <a:t>(2)717018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4899A12-E2BF-BC3D-10A6-C954DFA2C682}"/>
              </a:ext>
            </a:extLst>
          </p:cNvPr>
          <p:cNvCxnSpPr>
            <a:stCxn id="7" idx="1"/>
            <a:endCxn id="6" idx="6"/>
          </p:cNvCxnSpPr>
          <p:nvPr/>
        </p:nvCxnSpPr>
        <p:spPr>
          <a:xfrm flipH="1" flipV="1">
            <a:off x="2447925" y="2667921"/>
            <a:ext cx="378663" cy="10772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2E91489-13BC-6852-0119-DC64691FA163}"/>
              </a:ext>
            </a:extLst>
          </p:cNvPr>
          <p:cNvSpPr txBox="1"/>
          <p:nvPr/>
        </p:nvSpPr>
        <p:spPr>
          <a:xfrm>
            <a:off x="209550" y="1534446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718390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16D1E8-5403-9573-0884-7011FBD20BC0}"/>
              </a:ext>
            </a:extLst>
          </p:cNvPr>
          <p:cNvCxnSpPr>
            <a:stCxn id="9" idx="3"/>
          </p:cNvCxnSpPr>
          <p:nvPr/>
        </p:nvCxnSpPr>
        <p:spPr>
          <a:xfrm flipV="1">
            <a:off x="942975" y="1505871"/>
            <a:ext cx="762000" cy="18246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CFB654D-9D48-F749-903F-9DF715B6C306}"/>
              </a:ext>
            </a:extLst>
          </p:cNvPr>
          <p:cNvSpPr txBox="1"/>
          <p:nvPr/>
        </p:nvSpPr>
        <p:spPr>
          <a:xfrm>
            <a:off x="0" y="0"/>
            <a:ext cx="33528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Impeller Exhaust Outlet Pg 1 of 1 </a:t>
            </a:r>
          </a:p>
        </p:txBody>
      </p:sp>
      <p:pic>
        <p:nvPicPr>
          <p:cNvPr id="13" name="Picture 12" descr="A close up of a wheel&#10;&#10;Description automatically generated">
            <a:extLst>
              <a:ext uri="{FF2B5EF4-FFF2-40B4-BE49-F238E27FC236}">
                <a16:creationId xmlns:a16="http://schemas.microsoft.com/office/drawing/2014/main" id="{E0205E76-7F03-FCF7-AE89-63AF3DAB8B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4"/>
          <a:stretch/>
        </p:blipFill>
        <p:spPr>
          <a:xfrm>
            <a:off x="-1" y="3964252"/>
            <a:ext cx="4662488" cy="2435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833BBD-9427-CB74-64B1-CFA45F28950B}"/>
              </a:ext>
            </a:extLst>
          </p:cNvPr>
          <p:cNvSpPr txBox="1"/>
          <p:nvPr/>
        </p:nvSpPr>
        <p:spPr>
          <a:xfrm>
            <a:off x="3981450" y="5038725"/>
            <a:ext cx="9048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718439-1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D64DE0F-EDC8-6A8C-F791-D5ACF5C5915D}"/>
              </a:ext>
            </a:extLst>
          </p:cNvPr>
          <p:cNvCxnSpPr>
            <a:stCxn id="14" idx="1"/>
          </p:cNvCxnSpPr>
          <p:nvPr/>
        </p:nvCxnSpPr>
        <p:spPr>
          <a:xfrm flipH="1">
            <a:off x="3257550" y="5192614"/>
            <a:ext cx="723900" cy="15388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0AD219D-2C48-1D69-13F2-D69BE1EB3212}"/>
              </a:ext>
            </a:extLst>
          </p:cNvPr>
          <p:cNvSpPr txBox="1"/>
          <p:nvPr/>
        </p:nvSpPr>
        <p:spPr>
          <a:xfrm>
            <a:off x="4999372" y="5076213"/>
            <a:ext cx="3644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Install 4 inserts (730535) into weldment (718349)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Install weldments (718390) &amp; (718349-1) onto frame with 6 screws (731006) and 2 </a:t>
            </a:r>
            <a:r>
              <a:rPr lang="en-US" sz="1600" dirty="0" err="1"/>
              <a:t>nyloc</a:t>
            </a:r>
            <a:r>
              <a:rPr lang="en-US" sz="1600" dirty="0"/>
              <a:t> nuts (717018) </a:t>
            </a:r>
          </a:p>
        </p:txBody>
      </p:sp>
      <p:pic>
        <p:nvPicPr>
          <p:cNvPr id="21" name="Picture 20" descr="A hand holding a black plastic object&#10;&#10;Description automatically generated">
            <a:extLst>
              <a:ext uri="{FF2B5EF4-FFF2-40B4-BE49-F238E27FC236}">
                <a16:creationId xmlns:a16="http://schemas.microsoft.com/office/drawing/2014/main" id="{A26F2AB0-C33C-3D80-F845-E6F623AE0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5" t="13472" r="14700" b="16713"/>
          <a:stretch/>
        </p:blipFill>
        <p:spPr>
          <a:xfrm rot="10800000">
            <a:off x="5341144" y="90433"/>
            <a:ext cx="2961021" cy="2109273"/>
          </a:xfrm>
          <a:prstGeom prst="rect">
            <a:avLst/>
          </a:prstGeom>
        </p:spPr>
      </p:pic>
      <p:pic>
        <p:nvPicPr>
          <p:cNvPr id="23" name="Picture 22" descr="A close-up of a metal object&#10;&#10;Description automatically generated">
            <a:extLst>
              <a:ext uri="{FF2B5EF4-FFF2-40B4-BE49-F238E27FC236}">
                <a16:creationId xmlns:a16="http://schemas.microsoft.com/office/drawing/2014/main" id="{17D33E23-AD5A-5BDD-A92E-77E3EFAE22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66"/>
          <a:stretch/>
        </p:blipFill>
        <p:spPr>
          <a:xfrm>
            <a:off x="4742195" y="2289143"/>
            <a:ext cx="4295776" cy="266874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E229F36-81A5-3866-A5B0-193897E5C606}"/>
              </a:ext>
            </a:extLst>
          </p:cNvPr>
          <p:cNvSpPr txBox="1"/>
          <p:nvPr/>
        </p:nvSpPr>
        <p:spPr>
          <a:xfrm>
            <a:off x="4338637" y="1571505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718439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B1AEC06-72F5-4050-35D9-9BDBFBFFF743}"/>
              </a:ext>
            </a:extLst>
          </p:cNvPr>
          <p:cNvCxnSpPr>
            <a:stCxn id="24" idx="3"/>
          </p:cNvCxnSpPr>
          <p:nvPr/>
        </p:nvCxnSpPr>
        <p:spPr>
          <a:xfrm flipV="1">
            <a:off x="5091112" y="1597103"/>
            <a:ext cx="385763" cy="12829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3491FBA-3D07-4E11-EEDA-1460146CC5CA}"/>
              </a:ext>
            </a:extLst>
          </p:cNvPr>
          <p:cNvSpPr txBox="1"/>
          <p:nvPr/>
        </p:nvSpPr>
        <p:spPr>
          <a:xfrm>
            <a:off x="4058841" y="304459"/>
            <a:ext cx="984646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(4)730535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56031DB-9213-A0EA-67BF-B87925F2523F}"/>
              </a:ext>
            </a:extLst>
          </p:cNvPr>
          <p:cNvCxnSpPr>
            <a:stCxn id="28" idx="3"/>
          </p:cNvCxnSpPr>
          <p:nvPr/>
        </p:nvCxnSpPr>
        <p:spPr>
          <a:xfrm flipV="1">
            <a:off x="5043487" y="304459"/>
            <a:ext cx="528638" cy="15388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FD209A6-BE63-EB62-950F-E0F99E12E650}"/>
              </a:ext>
            </a:extLst>
          </p:cNvPr>
          <p:cNvCxnSpPr>
            <a:stCxn id="14" idx="3"/>
          </p:cNvCxnSpPr>
          <p:nvPr/>
        </p:nvCxnSpPr>
        <p:spPr>
          <a:xfrm flipV="1">
            <a:off x="4886325" y="3964252"/>
            <a:ext cx="1371600" cy="122836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252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FAB6D1-5D9B-430F-C4F4-FF88EEE04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84F573-2C3A-5066-B33F-381E183F8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30072-DD53-647E-CB4C-4A0FB779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 descr="A close-up of a light&#10;&#10;AI-generated content may be incorrect.">
            <a:extLst>
              <a:ext uri="{FF2B5EF4-FFF2-40B4-BE49-F238E27FC236}">
                <a16:creationId xmlns:a16="http://schemas.microsoft.com/office/drawing/2014/main" id="{B321895D-9D8A-6979-E72D-9F3350E4E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06" y="1054474"/>
            <a:ext cx="4634753" cy="3476065"/>
          </a:xfrm>
          <a:prstGeom prst="rect">
            <a:avLst/>
          </a:prstGeom>
        </p:spPr>
      </p:pic>
      <p:pic>
        <p:nvPicPr>
          <p:cNvPr id="8" name="Picture 7" descr="A metal piece with wires and wires&#10;&#10;AI-generated content may be incorrect.">
            <a:extLst>
              <a:ext uri="{FF2B5EF4-FFF2-40B4-BE49-F238E27FC236}">
                <a16:creationId xmlns:a16="http://schemas.microsoft.com/office/drawing/2014/main" id="{793A9885-5568-B2AB-B8BC-03100FD7E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59941" y="1054474"/>
            <a:ext cx="4634753" cy="34760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36CDE-D446-9D64-C8E6-FADC6C1E975C}"/>
              </a:ext>
            </a:extLst>
          </p:cNvPr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Lights Pg 2 of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4CCC53-36FE-FFF0-4454-E8BF0E5AC1A2}"/>
              </a:ext>
            </a:extLst>
          </p:cNvPr>
          <p:cNvSpPr txBox="1"/>
          <p:nvPr/>
        </p:nvSpPr>
        <p:spPr>
          <a:xfrm>
            <a:off x="403412" y="2077901"/>
            <a:ext cx="993192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600698-2</a:t>
            </a:r>
          </a:p>
          <a:p>
            <a:pPr algn="ctr"/>
            <a:r>
              <a:rPr lang="en-US" sz="1400" dirty="0"/>
              <a:t>719242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E251BE7-F956-0D6E-29EB-0D1DA8AE6769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1396604" y="2330824"/>
            <a:ext cx="907325" cy="8687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8D2F0E69-0AF8-B199-D1B4-1B8627895100}"/>
              </a:ext>
            </a:extLst>
          </p:cNvPr>
          <p:cNvSpPr/>
          <p:nvPr/>
        </p:nvSpPr>
        <p:spPr>
          <a:xfrm>
            <a:off x="7395882" y="1237129"/>
            <a:ext cx="475130" cy="475130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E3BA6D-E8D4-4EEE-68DD-2863CF37F373}"/>
              </a:ext>
            </a:extLst>
          </p:cNvPr>
          <p:cNvSpPr txBox="1"/>
          <p:nvPr/>
        </p:nvSpPr>
        <p:spPr>
          <a:xfrm>
            <a:off x="5874338" y="498465"/>
            <a:ext cx="973577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(2)710305</a:t>
            </a:r>
          </a:p>
          <a:p>
            <a:pPr algn="ctr"/>
            <a:r>
              <a:rPr lang="en-US" sz="1400" dirty="0"/>
              <a:t>(2)711371</a:t>
            </a:r>
          </a:p>
          <a:p>
            <a:pPr algn="ctr"/>
            <a:r>
              <a:rPr lang="en-US" sz="1400" dirty="0"/>
              <a:t>(2)711599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9CD538E-7616-0041-1245-8771636BFAFA}"/>
              </a:ext>
            </a:extLst>
          </p:cNvPr>
          <p:cNvCxnSpPr>
            <a:stCxn id="15" idx="3"/>
            <a:endCxn id="14" idx="1"/>
          </p:cNvCxnSpPr>
          <p:nvPr/>
        </p:nvCxnSpPr>
        <p:spPr>
          <a:xfrm>
            <a:off x="6847915" y="867797"/>
            <a:ext cx="617548" cy="438913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72A2839-A4F2-1B8E-FF57-92ABC6C2AB60}"/>
              </a:ext>
            </a:extLst>
          </p:cNvPr>
          <p:cNvSpPr txBox="1"/>
          <p:nvPr/>
        </p:nvSpPr>
        <p:spPr>
          <a:xfrm>
            <a:off x="1009370" y="5502550"/>
            <a:ext cx="71252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tail light shield (719242) and tail light assembly (600698-2) to the frame by securing with 2 screws (710305), 2 washers (711599), and 2 </a:t>
            </a:r>
            <a:r>
              <a:rPr lang="en-US" sz="1400" dirty="0" err="1"/>
              <a:t>nyloc</a:t>
            </a:r>
            <a:r>
              <a:rPr lang="en-US" sz="1400" dirty="0"/>
              <a:t> nuts (711371)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on both sides</a:t>
            </a:r>
          </a:p>
        </p:txBody>
      </p:sp>
    </p:spTree>
    <p:extLst>
      <p:ext uri="{BB962C8B-B14F-4D97-AF65-F5344CB8AC3E}">
        <p14:creationId xmlns:p14="http://schemas.microsoft.com/office/powerpoint/2010/main" val="38135912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578D5F-53D2-8A2B-BDE6-CD6197DB2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B06DA2-FD60-D5BE-7F4A-6972F2C2E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2CDAD-8D55-0028-E4B6-867E55C21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CEE36C-A493-7D83-4ADD-2AA2D7638473}"/>
              </a:ext>
            </a:extLst>
          </p:cNvPr>
          <p:cNvSpPr txBox="1"/>
          <p:nvPr/>
        </p:nvSpPr>
        <p:spPr>
          <a:xfrm>
            <a:off x="0" y="0"/>
            <a:ext cx="21907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Tail Lights Pg 3 of 3</a:t>
            </a:r>
          </a:p>
        </p:txBody>
      </p:sp>
      <p:pic>
        <p:nvPicPr>
          <p:cNvPr id="7" name="Picture 6" descr="A red and black machine&#10;&#10;AI-generated content may be incorrect.">
            <a:extLst>
              <a:ext uri="{FF2B5EF4-FFF2-40B4-BE49-F238E27FC236}">
                <a16:creationId xmlns:a16="http://schemas.microsoft.com/office/drawing/2014/main" id="{CC8C9E33-A241-5CE3-A1F8-4F253A06C2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1" y="941293"/>
            <a:ext cx="4350871" cy="3263153"/>
          </a:xfrm>
          <a:prstGeom prst="rect">
            <a:avLst/>
          </a:prstGeom>
        </p:spPr>
      </p:pic>
      <p:pic>
        <p:nvPicPr>
          <p:cNvPr id="9" name="Picture 8" descr="A metal piece of machinery&#10;&#10;AI-generated content may be incorrect.">
            <a:extLst>
              <a:ext uri="{FF2B5EF4-FFF2-40B4-BE49-F238E27FC236}">
                <a16:creationId xmlns:a16="http://schemas.microsoft.com/office/drawing/2014/main" id="{AAC14987-BC98-1283-AA91-A700B19CE0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0" y="941293"/>
            <a:ext cx="4350871" cy="32631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E80AB7-E5FE-3B9F-37DB-2C4D23612E73}"/>
              </a:ext>
            </a:extLst>
          </p:cNvPr>
          <p:cNvSpPr txBox="1"/>
          <p:nvPr/>
        </p:nvSpPr>
        <p:spPr>
          <a:xfrm>
            <a:off x="1698811" y="5126510"/>
            <a:ext cx="5746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Attach harness (719611) and route as shown along the rear of the frame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92328E-0BDF-FF9F-52D3-41F658580507}"/>
              </a:ext>
            </a:extLst>
          </p:cNvPr>
          <p:cNvSpPr txBox="1"/>
          <p:nvPr/>
        </p:nvSpPr>
        <p:spPr>
          <a:xfrm>
            <a:off x="4176097" y="1577601"/>
            <a:ext cx="791803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719611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172863F-7FD1-90CF-2B30-B9D96D961D7B}"/>
              </a:ext>
            </a:extLst>
          </p:cNvPr>
          <p:cNvCxnSpPr>
            <a:stCxn id="11" idx="3"/>
          </p:cNvCxnSpPr>
          <p:nvPr/>
        </p:nvCxnSpPr>
        <p:spPr>
          <a:xfrm>
            <a:off x="4967900" y="1731490"/>
            <a:ext cx="859159" cy="617263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687098-B7BC-AF78-12AA-62FCD97222CA}"/>
              </a:ext>
            </a:extLst>
          </p:cNvPr>
          <p:cNvCxnSpPr>
            <a:stCxn id="11" idx="1"/>
          </p:cNvCxnSpPr>
          <p:nvPr/>
        </p:nvCxnSpPr>
        <p:spPr>
          <a:xfrm flipH="1">
            <a:off x="3343835" y="1731490"/>
            <a:ext cx="832262" cy="509686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885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Rear Bumper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955562"/>
              </p:ext>
            </p:extLst>
          </p:nvPr>
        </p:nvGraphicFramePr>
        <p:xfrm>
          <a:off x="0" y="818495"/>
          <a:ext cx="9144000" cy="5067300"/>
        </p:xfrm>
        <a:graphic>
          <a:graphicData uri="http://schemas.openxmlformats.org/drawingml/2006/table">
            <a:tbl>
              <a:tblPr/>
              <a:tblGrid>
                <a:gridCol w="1822405">
                  <a:extLst>
                    <a:ext uri="{9D8B030D-6E8A-4147-A177-3AD203B41FA5}">
                      <a16:colId xmlns:a16="http://schemas.microsoft.com/office/drawing/2014/main" val="1661172973"/>
                    </a:ext>
                  </a:extLst>
                </a:gridCol>
                <a:gridCol w="3894193">
                  <a:extLst>
                    <a:ext uri="{9D8B030D-6E8A-4147-A177-3AD203B41FA5}">
                      <a16:colId xmlns:a16="http://schemas.microsoft.com/office/drawing/2014/main" val="3405444962"/>
                    </a:ext>
                  </a:extLst>
                </a:gridCol>
                <a:gridCol w="1636967">
                  <a:extLst>
                    <a:ext uri="{9D8B030D-6E8A-4147-A177-3AD203B41FA5}">
                      <a16:colId xmlns:a16="http://schemas.microsoft.com/office/drawing/2014/main" val="2843042496"/>
                    </a:ext>
                  </a:extLst>
                </a:gridCol>
                <a:gridCol w="1790435">
                  <a:extLst>
                    <a:ext uri="{9D8B030D-6E8A-4147-A177-3AD203B41FA5}">
                      <a16:colId xmlns:a16="http://schemas.microsoft.com/office/drawing/2014/main" val="230091878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4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L1-TG-S719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REAR BUMPER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1284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B4-TG-S715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BUMPER LATCH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9121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730883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SPACER, BUMPER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A1804B02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9409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730882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BEARING, SPHERICAL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7910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714606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PIN, CLEVIS, 1/2 X 2.25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FAS13I05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9892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600578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RING-RUE .50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FAS08B05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3108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BUMPER, 1.0 OD, .50 GROMMET, RUBBER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1602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714607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MOUNT, GAS STRUT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300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11039567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951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5/16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6762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NUT-FLANGE WIZZ M8-1.25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FAS08J02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082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714605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 STRUT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A1912D03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7835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717030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FAS08E03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9468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3300376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STUD-BALL GAS SPR 5/16-18 THRD .391DIA.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A1802E01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3052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712683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5/16-18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FAS05D08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8692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714545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MOUNT, GAS STRUT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145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5/16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8966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717030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FAS08E03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7633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714537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STRIKER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669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1181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8"/>
          <a:stretch/>
        </p:blipFill>
        <p:spPr>
          <a:xfrm>
            <a:off x="1657350" y="3399990"/>
            <a:ext cx="5829300" cy="33214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40"/>
          <a:stretch/>
        </p:blipFill>
        <p:spPr>
          <a:xfrm>
            <a:off x="1657350" y="95249"/>
            <a:ext cx="5829300" cy="312420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22764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1 of 7</a:t>
            </a:r>
          </a:p>
        </p:txBody>
      </p:sp>
    </p:spTree>
    <p:extLst>
      <p:ext uri="{BB962C8B-B14F-4D97-AF65-F5344CB8AC3E}">
        <p14:creationId xmlns:p14="http://schemas.microsoft.com/office/powerpoint/2010/main" val="30049897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B17D849-37E5-4C0C-9F76-D765664FC8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5" y="309550"/>
            <a:ext cx="4032250" cy="302418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22764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2 of 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74" y="307975"/>
            <a:ext cx="4032250" cy="30241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5" y="3393520"/>
            <a:ext cx="4032251" cy="302418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08150" y="1310528"/>
            <a:ext cx="1285876" cy="8763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-9525" y="1273372"/>
            <a:ext cx="1276350" cy="95410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(4)730883</a:t>
            </a:r>
          </a:p>
          <a:p>
            <a:pPr algn="ctr"/>
            <a:r>
              <a:rPr lang="en-US" sz="1400" dirty="0"/>
              <a:t>(2)730882</a:t>
            </a:r>
          </a:p>
          <a:p>
            <a:pPr algn="ctr"/>
            <a:r>
              <a:rPr lang="en-US" sz="1400" dirty="0"/>
              <a:t>(2)714606</a:t>
            </a:r>
          </a:p>
          <a:p>
            <a:pPr algn="ctr"/>
            <a:r>
              <a:rPr lang="en-US" sz="1400" dirty="0"/>
              <a:t>(2)600578</a:t>
            </a:r>
          </a:p>
        </p:txBody>
      </p:sp>
      <p:cxnSp>
        <p:nvCxnSpPr>
          <p:cNvPr id="12" name="Straight Arrow Connector 11"/>
          <p:cNvCxnSpPr>
            <a:stCxn id="10" idx="3"/>
            <a:endCxn id="9" idx="2"/>
          </p:cNvCxnSpPr>
          <p:nvPr/>
        </p:nvCxnSpPr>
        <p:spPr>
          <a:xfrm flipV="1">
            <a:off x="1266825" y="1748678"/>
            <a:ext cx="441325" cy="174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68849" y="4428560"/>
            <a:ext cx="4178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Line up bumper (L1-TG-S719) with the frame and secure bumper with pin clevis (714606), 2 spacers (730883), bearing (730882), and rue ring (600578)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on both sides of bumper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94026" y="5487155"/>
            <a:ext cx="10287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L1-TG-S719</a:t>
            </a:r>
          </a:p>
        </p:txBody>
      </p:sp>
      <p:cxnSp>
        <p:nvCxnSpPr>
          <p:cNvPr id="15" name="Straight Arrow Connector 14"/>
          <p:cNvCxnSpPr>
            <a:stCxn id="13" idx="0"/>
          </p:cNvCxnSpPr>
          <p:nvPr/>
        </p:nvCxnSpPr>
        <p:spPr>
          <a:xfrm flipV="1">
            <a:off x="3508376" y="4581525"/>
            <a:ext cx="0" cy="90563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46075" y="3398774"/>
            <a:ext cx="70485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Frame</a:t>
            </a:r>
          </a:p>
        </p:txBody>
      </p:sp>
      <p:cxnSp>
        <p:nvCxnSpPr>
          <p:cNvPr id="18" name="Straight Arrow Connector 17"/>
          <p:cNvCxnSpPr>
            <a:stCxn id="16" idx="2"/>
          </p:cNvCxnSpPr>
          <p:nvPr/>
        </p:nvCxnSpPr>
        <p:spPr>
          <a:xfrm flipH="1">
            <a:off x="695325" y="3706551"/>
            <a:ext cx="3175" cy="98927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9A0AAFD-DF70-4669-BBF7-84DA190940F1}"/>
              </a:ext>
            </a:extLst>
          </p:cNvPr>
          <p:cNvSpPr txBox="1"/>
          <p:nvPr/>
        </p:nvSpPr>
        <p:spPr>
          <a:xfrm>
            <a:off x="2731038" y="307975"/>
            <a:ext cx="165627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Rue ring needs to be on inside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54F5A42-22D1-4A00-B162-9CDF7E61B270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2820838" y="831195"/>
            <a:ext cx="738336" cy="84233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1964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3" y="523337"/>
            <a:ext cx="4380703" cy="3285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22860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3 of 7</a:t>
            </a:r>
          </a:p>
        </p:txBody>
      </p:sp>
      <p:sp>
        <p:nvSpPr>
          <p:cNvPr id="7" name="Oval 6"/>
          <p:cNvSpPr/>
          <p:nvPr/>
        </p:nvSpPr>
        <p:spPr>
          <a:xfrm>
            <a:off x="1743074" y="2002973"/>
            <a:ext cx="819151" cy="75652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89402" y="3114651"/>
            <a:ext cx="926494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(2)600117</a:t>
            </a:r>
          </a:p>
        </p:txBody>
      </p:sp>
      <p:cxnSp>
        <p:nvCxnSpPr>
          <p:cNvPr id="9" name="Straight Arrow Connector 8"/>
          <p:cNvCxnSpPr>
            <a:stCxn id="8" idx="0"/>
            <a:endCxn id="7" idx="4"/>
          </p:cNvCxnSpPr>
          <p:nvPr/>
        </p:nvCxnSpPr>
        <p:spPr>
          <a:xfrm flipV="1">
            <a:off x="2152649" y="2759496"/>
            <a:ext cx="1" cy="35515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56867" y="4713276"/>
            <a:ext cx="56302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rubber bumper (600117) on each side of frame as shown above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bracket (714607) to frame on both sides securing with 2 screws (11039567), 2 conical washers (3400384), and 2 flange nuts (600934)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61" y="523337"/>
            <a:ext cx="4380703" cy="32855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343525" y="637906"/>
            <a:ext cx="9810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(2)714607</a:t>
            </a:r>
          </a:p>
        </p:txBody>
      </p:sp>
      <p:cxnSp>
        <p:nvCxnSpPr>
          <p:cNvPr id="22" name="Straight Arrow Connector 21"/>
          <p:cNvCxnSpPr>
            <a:stCxn id="20" idx="2"/>
          </p:cNvCxnSpPr>
          <p:nvPr/>
        </p:nvCxnSpPr>
        <p:spPr>
          <a:xfrm>
            <a:off x="5834063" y="945683"/>
            <a:ext cx="4762" cy="60606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657976" y="2002973"/>
            <a:ext cx="495300" cy="47352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343651" y="3011579"/>
            <a:ext cx="11239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(4)11039567</a:t>
            </a:r>
          </a:p>
          <a:p>
            <a:pPr algn="ctr"/>
            <a:r>
              <a:rPr lang="en-US" sz="1400" dirty="0"/>
              <a:t>(4)3400384</a:t>
            </a:r>
          </a:p>
          <a:p>
            <a:pPr algn="ctr"/>
            <a:r>
              <a:rPr lang="en-US" sz="1400" dirty="0"/>
              <a:t>(4)600934</a:t>
            </a:r>
          </a:p>
        </p:txBody>
      </p:sp>
      <p:cxnSp>
        <p:nvCxnSpPr>
          <p:cNvPr id="30" name="Straight Arrow Connector 29"/>
          <p:cNvCxnSpPr>
            <a:stCxn id="24" idx="0"/>
            <a:endCxn id="23" idx="4"/>
          </p:cNvCxnSpPr>
          <p:nvPr/>
        </p:nvCxnSpPr>
        <p:spPr>
          <a:xfrm flipV="1">
            <a:off x="6905626" y="2476500"/>
            <a:ext cx="0" cy="53507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2368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6" y="143411"/>
            <a:ext cx="5650894" cy="42381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9" t="26296" r="45556" b="24321"/>
          <a:stretch/>
        </p:blipFill>
        <p:spPr>
          <a:xfrm rot="5400000">
            <a:off x="5198812" y="1187346"/>
            <a:ext cx="3586313" cy="38575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85561" y="4957743"/>
            <a:ext cx="221281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/>
              <a:t>NOTE</a:t>
            </a:r>
            <a:r>
              <a:rPr lang="en-US" sz="1400" dirty="0"/>
              <a:t>: Repeat on other side</a:t>
            </a:r>
          </a:p>
        </p:txBody>
      </p:sp>
      <p:sp>
        <p:nvSpPr>
          <p:cNvPr id="8" name="Rectangle 7"/>
          <p:cNvSpPr/>
          <p:nvPr/>
        </p:nvSpPr>
        <p:spPr>
          <a:xfrm>
            <a:off x="8260340" y="1486599"/>
            <a:ext cx="732893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714545</a:t>
            </a:r>
          </a:p>
        </p:txBody>
      </p:sp>
      <p:sp>
        <p:nvSpPr>
          <p:cNvPr id="9" name="Rectangle 8"/>
          <p:cNvSpPr/>
          <p:nvPr/>
        </p:nvSpPr>
        <p:spPr>
          <a:xfrm>
            <a:off x="5281878" y="1095375"/>
            <a:ext cx="1021039" cy="523220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(2)717030</a:t>
            </a:r>
          </a:p>
          <a:p>
            <a:pPr algn="ctr"/>
            <a:r>
              <a:rPr lang="en-US" sz="1400" dirty="0"/>
              <a:t>(2)3400384</a:t>
            </a:r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>
            <a:off x="5792398" y="1618595"/>
            <a:ext cx="1004258" cy="1974769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9" idx="2"/>
          </p:cNvCxnSpPr>
          <p:nvPr/>
        </p:nvCxnSpPr>
        <p:spPr>
          <a:xfrm>
            <a:off x="5792398" y="1618595"/>
            <a:ext cx="923035" cy="527719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</p:cNvCxnSpPr>
          <p:nvPr/>
        </p:nvCxnSpPr>
        <p:spPr>
          <a:xfrm flipH="1">
            <a:off x="8341563" y="1794376"/>
            <a:ext cx="285224" cy="634499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219200" y="542925"/>
            <a:ext cx="1628775" cy="12858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063207" y="1322951"/>
            <a:ext cx="3857523" cy="358631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20" idx="1"/>
            <a:endCxn id="19" idx="5"/>
          </p:cNvCxnSpPr>
          <p:nvPr/>
        </p:nvCxnSpPr>
        <p:spPr>
          <a:xfrm flipH="1" flipV="1">
            <a:off x="2609446" y="1640488"/>
            <a:ext cx="2453761" cy="147562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0" y="0"/>
            <a:ext cx="22860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4 of 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8650" y="4999634"/>
            <a:ext cx="4171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gas strut mount (714545) by securing with 2 screws (717030) and 2 conical washers (3400384)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on other side of bumper</a:t>
            </a:r>
          </a:p>
        </p:txBody>
      </p:sp>
    </p:spTree>
    <p:extLst>
      <p:ext uri="{BB962C8B-B14F-4D97-AF65-F5344CB8AC3E}">
        <p14:creationId xmlns:p14="http://schemas.microsoft.com/office/powerpoint/2010/main" val="695696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6" y="236718"/>
            <a:ext cx="4038599" cy="30289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2860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5 of 7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5" y="3419557"/>
            <a:ext cx="4044950" cy="303371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 rot="2842674">
            <a:off x="112138" y="1389688"/>
            <a:ext cx="3990975" cy="80833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62525" y="4248150"/>
            <a:ext cx="1076325" cy="10668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6" y="3419556"/>
            <a:ext cx="4044951" cy="303371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1285875" y="3990975"/>
            <a:ext cx="628650" cy="6096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21331" y="5171994"/>
            <a:ext cx="936019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(2)714605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1657350" y="5078414"/>
            <a:ext cx="581631" cy="24746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97400" y="1058695"/>
            <a:ext cx="40671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ball stud (3300376) and secure with </a:t>
            </a:r>
            <a:r>
              <a:rPr lang="en-US" sz="1400" dirty="0" err="1"/>
              <a:t>nyloc</a:t>
            </a:r>
            <a:r>
              <a:rPr lang="en-US" sz="1400" dirty="0"/>
              <a:t> nut (712683) on both sides of machine (highlighted in yellow)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gas strut onto the two locations shown below on both sides of the bumper (L1-TG-S719) and bracket (714607)</a:t>
            </a:r>
          </a:p>
        </p:txBody>
      </p:sp>
      <p:sp>
        <p:nvSpPr>
          <p:cNvPr id="6" name="Oval 5"/>
          <p:cNvSpPr/>
          <p:nvPr/>
        </p:nvSpPr>
        <p:spPr>
          <a:xfrm>
            <a:off x="2898475" y="2648309"/>
            <a:ext cx="457200" cy="46582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17917" y="2587936"/>
            <a:ext cx="101722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(2)3300376</a:t>
            </a:r>
          </a:p>
          <a:p>
            <a:pPr algn="ctr"/>
            <a:r>
              <a:rPr lang="en-US" sz="1400" dirty="0"/>
              <a:t>(2)712683</a:t>
            </a:r>
          </a:p>
        </p:txBody>
      </p:sp>
      <p:cxnSp>
        <p:nvCxnSpPr>
          <p:cNvPr id="16" name="Straight Arrow Connector 15"/>
          <p:cNvCxnSpPr>
            <a:stCxn id="7" idx="3"/>
            <a:endCxn id="6" idx="2"/>
          </p:cNvCxnSpPr>
          <p:nvPr/>
        </p:nvCxnSpPr>
        <p:spPr>
          <a:xfrm>
            <a:off x="2035141" y="2849546"/>
            <a:ext cx="863334" cy="3167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6204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56"/>
          <a:stretch/>
        </p:blipFill>
        <p:spPr>
          <a:xfrm rot="5400000">
            <a:off x="-134547" y="406004"/>
            <a:ext cx="5057779" cy="4245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1"/>
          <a:stretch/>
        </p:blipFill>
        <p:spPr>
          <a:xfrm rot="5400000">
            <a:off x="4330300" y="406005"/>
            <a:ext cx="5057780" cy="424577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991225" y="1781168"/>
            <a:ext cx="1838325" cy="5334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677025" y="3571868"/>
            <a:ext cx="809625" cy="8096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95823" y="1781168"/>
            <a:ext cx="101917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(2)717030</a:t>
            </a:r>
            <a:endParaRPr lang="en-US" sz="1400" dirty="0"/>
          </a:p>
          <a:p>
            <a:pPr algn="ctr"/>
            <a:r>
              <a:rPr lang="en-US" sz="1400" dirty="0"/>
              <a:t>(2)3400384</a:t>
            </a:r>
          </a:p>
        </p:txBody>
      </p:sp>
      <p:cxnSp>
        <p:nvCxnSpPr>
          <p:cNvPr id="12" name="Straight Arrow Connector 11"/>
          <p:cNvCxnSpPr>
            <a:stCxn id="10" idx="3"/>
            <a:endCxn id="8" idx="2"/>
          </p:cNvCxnSpPr>
          <p:nvPr/>
        </p:nvCxnSpPr>
        <p:spPr>
          <a:xfrm>
            <a:off x="5714998" y="2042778"/>
            <a:ext cx="276227" cy="509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-1" y="0"/>
            <a:ext cx="22764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6 of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175" y="2638418"/>
            <a:ext cx="10477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B4-TG-S715</a:t>
            </a:r>
          </a:p>
        </p:txBody>
      </p:sp>
      <p:cxnSp>
        <p:nvCxnSpPr>
          <p:cNvPr id="14" name="Straight Arrow Connector 13"/>
          <p:cNvCxnSpPr>
            <a:stCxn id="7" idx="3"/>
          </p:cNvCxnSpPr>
          <p:nvPr/>
        </p:nvCxnSpPr>
        <p:spPr>
          <a:xfrm flipV="1">
            <a:off x="1685925" y="2790818"/>
            <a:ext cx="600074" cy="148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5324" y="5553175"/>
            <a:ext cx="7753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bumper latch onto frame by securing with 2 screws (717030) and 2 conical washers (3400384)</a:t>
            </a:r>
          </a:p>
        </p:txBody>
      </p:sp>
    </p:spTree>
    <p:extLst>
      <p:ext uri="{BB962C8B-B14F-4D97-AF65-F5344CB8AC3E}">
        <p14:creationId xmlns:p14="http://schemas.microsoft.com/office/powerpoint/2010/main" val="36073301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1"/>
          <a:stretch/>
        </p:blipFill>
        <p:spPr>
          <a:xfrm>
            <a:off x="4646001" y="3113720"/>
            <a:ext cx="4431368" cy="332614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59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228600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Rear Bumper </a:t>
            </a:r>
            <a:r>
              <a:rPr lang="en-US" dirty="0" err="1"/>
              <a:t>Pg</a:t>
            </a:r>
            <a:r>
              <a:rPr lang="en-US" dirty="0"/>
              <a:t> 7 of 7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8" y="3113720"/>
            <a:ext cx="4434864" cy="33261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9382" y="3165329"/>
            <a:ext cx="646981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Frame </a:t>
            </a: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flipH="1">
            <a:off x="489190" y="3473106"/>
            <a:ext cx="353683" cy="29786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85950" y="3393665"/>
            <a:ext cx="7620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Bumper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2647950" y="3517490"/>
            <a:ext cx="342900" cy="3006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-1" y="4130352"/>
            <a:ext cx="3228976" cy="111244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41961" y="778495"/>
            <a:ext cx="39752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striker (714537) on bumper with 2 screws (717030) and 2 conical washers (3400384)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that the bumper latch and striker line up together with no rubbing and are functioning properly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There should be no play in the bumper when latched together, adjust as needed with the nuts highlighted in yellow </a:t>
            </a:r>
          </a:p>
        </p:txBody>
      </p:sp>
      <p:sp>
        <p:nvSpPr>
          <p:cNvPr id="10" name="Oval 9"/>
          <p:cNvSpPr/>
          <p:nvPr/>
        </p:nvSpPr>
        <p:spPr>
          <a:xfrm>
            <a:off x="1501775" y="4292275"/>
            <a:ext cx="887742" cy="77637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8" y="498838"/>
            <a:ext cx="3228975" cy="2421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7" t="10361" r="25944" b="26793"/>
          <a:stretch/>
        </p:blipFill>
        <p:spPr>
          <a:xfrm>
            <a:off x="3485071" y="133350"/>
            <a:ext cx="1431985" cy="285042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485071" y="133350"/>
            <a:ext cx="1431985" cy="2850428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885950" y="981075"/>
            <a:ext cx="781050" cy="1050819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>
            <a:stCxn id="15" idx="1"/>
            <a:endCxn id="18" idx="6"/>
          </p:cNvCxnSpPr>
          <p:nvPr/>
        </p:nvCxnSpPr>
        <p:spPr>
          <a:xfrm flipH="1" flipV="1">
            <a:off x="2667000" y="1506485"/>
            <a:ext cx="818071" cy="5207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66950" y="126057"/>
            <a:ext cx="107632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(2)717030</a:t>
            </a:r>
          </a:p>
          <a:p>
            <a:pPr algn="ctr"/>
            <a:r>
              <a:rPr lang="en-US" sz="1400" dirty="0"/>
              <a:t>(2)3400384</a:t>
            </a:r>
          </a:p>
        </p:txBody>
      </p:sp>
      <p:sp>
        <p:nvSpPr>
          <p:cNvPr id="22" name="Oval 21"/>
          <p:cNvSpPr/>
          <p:nvPr/>
        </p:nvSpPr>
        <p:spPr>
          <a:xfrm>
            <a:off x="3609976" y="498838"/>
            <a:ext cx="419100" cy="415562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1" idx="3"/>
            <a:endCxn id="22" idx="1"/>
          </p:cNvCxnSpPr>
          <p:nvPr/>
        </p:nvCxnSpPr>
        <p:spPr>
          <a:xfrm>
            <a:off x="3343275" y="387667"/>
            <a:ext cx="328077" cy="17202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46978" y="2225045"/>
            <a:ext cx="744843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714537</a:t>
            </a:r>
          </a:p>
        </p:txBody>
      </p:sp>
      <p:cxnSp>
        <p:nvCxnSpPr>
          <p:cNvPr id="27" name="Straight Arrow Connector 26"/>
          <p:cNvCxnSpPr>
            <a:stCxn id="25" idx="3"/>
          </p:cNvCxnSpPr>
          <p:nvPr/>
        </p:nvCxnSpPr>
        <p:spPr>
          <a:xfrm flipV="1">
            <a:off x="3191821" y="1838325"/>
            <a:ext cx="1123004" cy="54060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498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040653"/>
              </p:ext>
            </p:extLst>
          </p:nvPr>
        </p:nvGraphicFramePr>
        <p:xfrm>
          <a:off x="0" y="1686719"/>
          <a:ext cx="9144000" cy="2983230"/>
        </p:xfrm>
        <a:graphic>
          <a:graphicData uri="http://schemas.openxmlformats.org/drawingml/2006/table">
            <a:tbl>
              <a:tblPr/>
              <a:tblGrid>
                <a:gridCol w="1914974">
                  <a:extLst>
                    <a:ext uri="{9D8B030D-6E8A-4147-A177-3AD203B41FA5}">
                      <a16:colId xmlns:a16="http://schemas.microsoft.com/office/drawing/2014/main" val="2671986070"/>
                    </a:ext>
                  </a:extLst>
                </a:gridCol>
                <a:gridCol w="4045382">
                  <a:extLst>
                    <a:ext uri="{9D8B030D-6E8A-4147-A177-3AD203B41FA5}">
                      <a16:colId xmlns:a16="http://schemas.microsoft.com/office/drawing/2014/main" val="1847517760"/>
                    </a:ext>
                  </a:extLst>
                </a:gridCol>
                <a:gridCol w="1531980">
                  <a:extLst>
                    <a:ext uri="{9D8B030D-6E8A-4147-A177-3AD203B41FA5}">
                      <a16:colId xmlns:a16="http://schemas.microsoft.com/office/drawing/2014/main" val="4017339442"/>
                    </a:ext>
                  </a:extLst>
                </a:gridCol>
                <a:gridCol w="1651664">
                  <a:extLst>
                    <a:ext uri="{9D8B030D-6E8A-4147-A177-3AD203B41FA5}">
                      <a16:colId xmlns:a16="http://schemas.microsoft.com/office/drawing/2014/main" val="311713076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3465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SPACER, .328 B .498 OD .500 ,SS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A1804H02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6408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PULLEY, .50 B 2.00 D .44T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A1908D01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1653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RETAINER, CABLE,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A1804I02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485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11038254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30 ZP CLASS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4944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12040051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M8 X 1.25 ZP CLASS 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41006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28737" y="619125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Brake Pulley Material List &amp; Locations </a:t>
            </a:r>
          </a:p>
        </p:txBody>
      </p:sp>
    </p:spTree>
    <p:extLst>
      <p:ext uri="{BB962C8B-B14F-4D97-AF65-F5344CB8AC3E}">
        <p14:creationId xmlns:p14="http://schemas.microsoft.com/office/powerpoint/2010/main" val="18655545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73956" y="76200"/>
            <a:ext cx="6796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Squeegee Lift Group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091838"/>
              </p:ext>
            </p:extLst>
          </p:nvPr>
        </p:nvGraphicFramePr>
        <p:xfrm>
          <a:off x="2" y="1428105"/>
          <a:ext cx="9143998" cy="4840605"/>
        </p:xfrm>
        <a:graphic>
          <a:graphicData uri="http://schemas.openxmlformats.org/drawingml/2006/table">
            <a:tbl>
              <a:tblPr/>
              <a:tblGrid>
                <a:gridCol w="1924696">
                  <a:extLst>
                    <a:ext uri="{9D8B030D-6E8A-4147-A177-3AD203B41FA5}">
                      <a16:colId xmlns:a16="http://schemas.microsoft.com/office/drawing/2014/main" val="2259569837"/>
                    </a:ext>
                  </a:extLst>
                </a:gridCol>
                <a:gridCol w="3626535">
                  <a:extLst>
                    <a:ext uri="{9D8B030D-6E8A-4147-A177-3AD203B41FA5}">
                      <a16:colId xmlns:a16="http://schemas.microsoft.com/office/drawing/2014/main" val="2441852616"/>
                    </a:ext>
                  </a:extLst>
                </a:gridCol>
                <a:gridCol w="1728849">
                  <a:extLst>
                    <a:ext uri="{9D8B030D-6E8A-4147-A177-3AD203B41FA5}">
                      <a16:colId xmlns:a16="http://schemas.microsoft.com/office/drawing/2014/main" val="1439479901"/>
                    </a:ext>
                  </a:extLst>
                </a:gridCol>
                <a:gridCol w="1863918">
                  <a:extLst>
                    <a:ext uri="{9D8B030D-6E8A-4147-A177-3AD203B41FA5}">
                      <a16:colId xmlns:a16="http://schemas.microsoft.com/office/drawing/2014/main" val="398253271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870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B7-TG-S711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SQUEEGEE LIFT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3140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B7-TG-S712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SQUEEGEE LINKAGE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875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600852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INSERT-M8-1.25 .188 GRIP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MIN02D07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3702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11039328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M10-1.50 X 25 SS DIN 933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FAS05F08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6997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M10-1.50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FAS04F11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1991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8954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717030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FAS08E03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4660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730742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SPRING, EXT, .160 W 1.25 OD 10.25 L SS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A1814H01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880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541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5044" y="606724"/>
            <a:ext cx="4953000" cy="37147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0289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Squeegee Lift Group </a:t>
            </a:r>
            <a:r>
              <a:rPr lang="en-US" dirty="0" err="1"/>
              <a:t>Pg</a:t>
            </a:r>
            <a:r>
              <a:rPr lang="en-US" dirty="0"/>
              <a:t> 1 of 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053" y="0"/>
            <a:ext cx="4699794" cy="35248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7737" y="1155027"/>
            <a:ext cx="9715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(2)600852</a:t>
            </a:r>
          </a:p>
        </p:txBody>
      </p:sp>
      <p:cxnSp>
        <p:nvCxnSpPr>
          <p:cNvPr id="12" name="Straight Arrow Connector 11"/>
          <p:cNvCxnSpPr>
            <a:stCxn id="10" idx="2"/>
          </p:cNvCxnSpPr>
          <p:nvPr/>
        </p:nvCxnSpPr>
        <p:spPr>
          <a:xfrm>
            <a:off x="1483512" y="1462804"/>
            <a:ext cx="409575" cy="49129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56" y="4914962"/>
            <a:ext cx="43804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2 inserts (600852) onto sub assembly B7-TG-S711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2 screws (11039328) to the squeegee lift as shown in the picture in the top right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2 screws (11039328) and 2 conical washers (3400385) to the squeegee lift as shown in the bottom right picture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388" y="1708449"/>
            <a:ext cx="1080293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B7-TG-S711</a:t>
            </a:r>
          </a:p>
        </p:txBody>
      </p:sp>
      <p:cxnSp>
        <p:nvCxnSpPr>
          <p:cNvPr id="17" name="Straight Arrow Connector 16"/>
          <p:cNvCxnSpPr>
            <a:stCxn id="13" idx="2"/>
          </p:cNvCxnSpPr>
          <p:nvPr/>
        </p:nvCxnSpPr>
        <p:spPr>
          <a:xfrm>
            <a:off x="537759" y="2016226"/>
            <a:ext cx="393303" cy="58705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133975" y="1000125"/>
            <a:ext cx="428625" cy="351969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419975" y="1000125"/>
            <a:ext cx="438150" cy="351969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895975" y="112810"/>
            <a:ext cx="11239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(2)11039328</a:t>
            </a:r>
          </a:p>
        </p:txBody>
      </p:sp>
      <p:cxnSp>
        <p:nvCxnSpPr>
          <p:cNvPr id="16" name="Straight Arrow Connector 15"/>
          <p:cNvCxnSpPr>
            <a:stCxn id="14" idx="2"/>
            <a:endCxn id="9" idx="7"/>
          </p:cNvCxnSpPr>
          <p:nvPr/>
        </p:nvCxnSpPr>
        <p:spPr>
          <a:xfrm flipH="1">
            <a:off x="5499829" y="420587"/>
            <a:ext cx="958121" cy="631083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4" idx="2"/>
            <a:endCxn id="11" idx="1"/>
          </p:cNvCxnSpPr>
          <p:nvPr/>
        </p:nvCxnSpPr>
        <p:spPr>
          <a:xfrm>
            <a:off x="6457950" y="420587"/>
            <a:ext cx="1026191" cy="631083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3637656"/>
            <a:ext cx="4102100" cy="3076575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753100" y="4457700"/>
            <a:ext cx="361950" cy="3238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457950" y="4457700"/>
            <a:ext cx="361950" cy="3238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753100" y="3266859"/>
            <a:ext cx="1133476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(2)3400385</a:t>
            </a:r>
          </a:p>
          <a:p>
            <a:pPr algn="ctr"/>
            <a:r>
              <a:rPr lang="en-US" sz="1400" dirty="0"/>
              <a:t>(2)11039328</a:t>
            </a:r>
          </a:p>
        </p:txBody>
      </p:sp>
      <p:cxnSp>
        <p:nvCxnSpPr>
          <p:cNvPr id="25" name="Straight Arrow Connector 24"/>
          <p:cNvCxnSpPr>
            <a:stCxn id="23" idx="2"/>
            <a:endCxn id="22" idx="0"/>
          </p:cNvCxnSpPr>
          <p:nvPr/>
        </p:nvCxnSpPr>
        <p:spPr>
          <a:xfrm>
            <a:off x="6319838" y="3790079"/>
            <a:ext cx="319087" cy="66762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3" idx="2"/>
            <a:endCxn id="21" idx="0"/>
          </p:cNvCxnSpPr>
          <p:nvPr/>
        </p:nvCxnSpPr>
        <p:spPr>
          <a:xfrm flipH="1">
            <a:off x="5934075" y="3790079"/>
            <a:ext cx="385763" cy="66762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6165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" y="248167"/>
            <a:ext cx="4102100" cy="307657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30289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Squeegee Lift Group </a:t>
            </a:r>
            <a:r>
              <a:rPr lang="en-US" dirty="0" err="1"/>
              <a:t>Pg</a:t>
            </a:r>
            <a:r>
              <a:rPr lang="en-US" dirty="0"/>
              <a:t> 2 of 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00" y="241815"/>
            <a:ext cx="4102100" cy="3076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" y="3462338"/>
            <a:ext cx="4102100" cy="30765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24000" y="1104900"/>
            <a:ext cx="457200" cy="4095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800350" y="1104899"/>
            <a:ext cx="457200" cy="4095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416175" y="4605853"/>
            <a:ext cx="457200" cy="4095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66875" y="4591050"/>
            <a:ext cx="457200" cy="4095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56000" y="4544456"/>
            <a:ext cx="102870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(2)3400385</a:t>
            </a:r>
          </a:p>
          <a:p>
            <a:pPr algn="ctr"/>
            <a:r>
              <a:rPr lang="en-US" sz="1400" dirty="0"/>
              <a:t>(2)717030</a:t>
            </a:r>
          </a:p>
        </p:txBody>
      </p:sp>
      <p:cxnSp>
        <p:nvCxnSpPr>
          <p:cNvPr id="18" name="Straight Arrow Connector 17"/>
          <p:cNvCxnSpPr>
            <a:stCxn id="16" idx="1"/>
            <a:endCxn id="11" idx="6"/>
          </p:cNvCxnSpPr>
          <p:nvPr/>
        </p:nvCxnSpPr>
        <p:spPr>
          <a:xfrm flipH="1">
            <a:off x="2873375" y="4806066"/>
            <a:ext cx="682625" cy="457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67125" y="1048076"/>
            <a:ext cx="118110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(2)11039328</a:t>
            </a:r>
          </a:p>
          <a:p>
            <a:pPr algn="ctr"/>
            <a:r>
              <a:rPr lang="en-US" sz="1400" dirty="0"/>
              <a:t>(2)730339</a:t>
            </a:r>
          </a:p>
        </p:txBody>
      </p:sp>
      <p:cxnSp>
        <p:nvCxnSpPr>
          <p:cNvPr id="22" name="Straight Arrow Connector 21"/>
          <p:cNvCxnSpPr>
            <a:stCxn id="20" idx="1"/>
            <a:endCxn id="10" idx="6"/>
          </p:cNvCxnSpPr>
          <p:nvPr/>
        </p:nvCxnSpPr>
        <p:spPr>
          <a:xfrm flipH="1">
            <a:off x="3257550" y="1309686"/>
            <a:ext cx="409575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3600" y="4144873"/>
            <a:ext cx="4229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Line up assembly with rear bumper and secure with 2 screws (11039328) and 2 </a:t>
            </a:r>
            <a:r>
              <a:rPr lang="en-US" sz="1400" dirty="0" err="1"/>
              <a:t>nyloc</a:t>
            </a:r>
            <a:r>
              <a:rPr lang="en-US" sz="1400" dirty="0"/>
              <a:t> nuts (730339) as shown in the top left picture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mount/plate that had inserts installed with 2 conical washers (3400385) and 2 screws (717030) as shown in the bottom left picture</a:t>
            </a:r>
          </a:p>
        </p:txBody>
      </p:sp>
    </p:spTree>
    <p:extLst>
      <p:ext uri="{BB962C8B-B14F-4D97-AF65-F5344CB8AC3E}">
        <p14:creationId xmlns:p14="http://schemas.microsoft.com/office/powerpoint/2010/main" val="30319296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333"/>
            <a:ext cx="4479397" cy="335954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0289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Squeegee Lift Group </a:t>
            </a:r>
            <a:r>
              <a:rPr lang="en-US" dirty="0" err="1"/>
              <a:t>Pg</a:t>
            </a:r>
            <a:r>
              <a:rPr lang="en-US" dirty="0"/>
              <a:t> 3 of 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02" y="369332"/>
            <a:ext cx="4479398" cy="335954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 rot="990560">
            <a:off x="1466850" y="1543050"/>
            <a:ext cx="619125" cy="218583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990560">
            <a:off x="2074225" y="1656592"/>
            <a:ext cx="619125" cy="218583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5378" y="4802461"/>
            <a:ext cx="8153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Screw on the rear portions of the linkages from assembly (B7-TG-S712) on both sides of rear bumper and squeegee lift as shown above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17372" y="1895217"/>
            <a:ext cx="103557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B7-TG-S712</a:t>
            </a:r>
          </a:p>
        </p:txBody>
      </p:sp>
      <p:cxnSp>
        <p:nvCxnSpPr>
          <p:cNvPr id="13" name="Straight Arrow Connector 12"/>
          <p:cNvCxnSpPr>
            <a:stCxn id="10" idx="1"/>
            <a:endCxn id="9" idx="7"/>
          </p:cNvCxnSpPr>
          <p:nvPr/>
        </p:nvCxnSpPr>
        <p:spPr>
          <a:xfrm flipH="1">
            <a:off x="2813267" y="2049106"/>
            <a:ext cx="704105" cy="2165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158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-9525"/>
            <a:ext cx="30289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Squeegee Lift Group </a:t>
            </a:r>
            <a:r>
              <a:rPr lang="en-US" dirty="0" err="1"/>
              <a:t>Pg</a:t>
            </a:r>
            <a:r>
              <a:rPr lang="en-US" dirty="0"/>
              <a:t> 4 of 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348982"/>
            <a:ext cx="4006850" cy="3005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86" y="351889"/>
            <a:ext cx="4006851" cy="3005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3438526"/>
            <a:ext cx="4006850" cy="300513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857375" y="3952875"/>
            <a:ext cx="1171575" cy="21717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45629" y="4270460"/>
            <a:ext cx="36487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Adjust cable and nut so that the outer nut has at minimum 2 threads showing (highlighted in yellow)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Tighten inner nut so that the cable does not come loose</a:t>
            </a:r>
          </a:p>
        </p:txBody>
      </p:sp>
      <p:sp>
        <p:nvSpPr>
          <p:cNvPr id="11" name="Oval 10"/>
          <p:cNvSpPr/>
          <p:nvPr/>
        </p:nvSpPr>
        <p:spPr>
          <a:xfrm>
            <a:off x="1990724" y="5057775"/>
            <a:ext cx="857251" cy="9334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143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02618" y="5183598"/>
            <a:ext cx="53387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Adjust the linkages so that it is 5 ¼” from nut to nut on the linkages (highlighted in yellow in the picture)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197882"/>
            <a:ext cx="6362700" cy="477202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695700" y="2943225"/>
            <a:ext cx="152400" cy="54292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547485" y="3486150"/>
            <a:ext cx="148215" cy="46591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105762" y="197882"/>
            <a:ext cx="3199713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Linkages needs to be adjusted to 5 ¼” from nut to nut</a:t>
            </a:r>
          </a:p>
        </p:txBody>
      </p:sp>
      <p:cxnSp>
        <p:nvCxnSpPr>
          <p:cNvPr id="10" name="Straight Arrow Connector 9"/>
          <p:cNvCxnSpPr>
            <a:stCxn id="9" idx="2"/>
            <a:endCxn id="22" idx="0"/>
          </p:cNvCxnSpPr>
          <p:nvPr/>
        </p:nvCxnSpPr>
        <p:spPr>
          <a:xfrm flipH="1">
            <a:off x="4171667" y="721102"/>
            <a:ext cx="533952" cy="151143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-9525"/>
            <a:ext cx="30289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Squeegee Lift Group </a:t>
            </a:r>
            <a:r>
              <a:rPr lang="en-US" dirty="0" err="1"/>
              <a:t>Pg</a:t>
            </a:r>
            <a:r>
              <a:rPr lang="en-US" dirty="0"/>
              <a:t> 5 of 6</a:t>
            </a:r>
          </a:p>
        </p:txBody>
      </p:sp>
      <p:sp>
        <p:nvSpPr>
          <p:cNvPr id="22" name="Oval 21"/>
          <p:cNvSpPr/>
          <p:nvPr/>
        </p:nvSpPr>
        <p:spPr>
          <a:xfrm rot="1199093">
            <a:off x="3176924" y="2157373"/>
            <a:ext cx="1136328" cy="249627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25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39"/>
          <a:stretch/>
        </p:blipFill>
        <p:spPr>
          <a:xfrm rot="5400000">
            <a:off x="-230621" y="554469"/>
            <a:ext cx="6356351" cy="545696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-9525"/>
            <a:ext cx="30289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Squeegee Lift Group </a:t>
            </a:r>
            <a:r>
              <a:rPr lang="en-US" dirty="0" err="1"/>
              <a:t>Pg</a:t>
            </a:r>
            <a:r>
              <a:rPr lang="en-US" dirty="0"/>
              <a:t> 6 of 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050" y="1314450"/>
            <a:ext cx="2781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spring (730742) on each side of the squeegee linkage as shown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" y="3819525"/>
            <a:ext cx="10287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(2)730742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>
            <a:off x="1657350" y="3973414"/>
            <a:ext cx="523875" cy="803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0873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Console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371011"/>
              </p:ext>
            </p:extLst>
          </p:nvPr>
        </p:nvGraphicFramePr>
        <p:xfrm>
          <a:off x="-1" y="508943"/>
          <a:ext cx="9144000" cy="5827395"/>
        </p:xfrm>
        <a:graphic>
          <a:graphicData uri="http://schemas.openxmlformats.org/drawingml/2006/table">
            <a:tbl>
              <a:tblPr/>
              <a:tblGrid>
                <a:gridCol w="1576552">
                  <a:extLst>
                    <a:ext uri="{9D8B030D-6E8A-4147-A177-3AD203B41FA5}">
                      <a16:colId xmlns:a16="http://schemas.microsoft.com/office/drawing/2014/main" val="2955451614"/>
                    </a:ext>
                  </a:extLst>
                </a:gridCol>
                <a:gridCol w="4624552">
                  <a:extLst>
                    <a:ext uri="{9D8B030D-6E8A-4147-A177-3AD203B41FA5}">
                      <a16:colId xmlns:a16="http://schemas.microsoft.com/office/drawing/2014/main" val="2108677083"/>
                    </a:ext>
                  </a:extLst>
                </a:gridCol>
                <a:gridCol w="1416130">
                  <a:extLst>
                    <a:ext uri="{9D8B030D-6E8A-4147-A177-3AD203B41FA5}">
                      <a16:colId xmlns:a16="http://schemas.microsoft.com/office/drawing/2014/main" val="2957294035"/>
                    </a:ext>
                  </a:extLst>
                </a:gridCol>
                <a:gridCol w="1526766">
                  <a:extLst>
                    <a:ext uri="{9D8B030D-6E8A-4147-A177-3AD203B41FA5}">
                      <a16:colId xmlns:a16="http://schemas.microsoft.com/office/drawing/2014/main" val="367860422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371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L1-TG-S720C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2617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STEERING SHAFT, MANUAL, LOWER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A1912F02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5038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NUT-FLANGE WIZZ M10-1.50 ZP CLASS 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051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702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730958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M10-1.50 X 25 SS FULL THREAD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FAS07C06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0302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NUT-FLANGE WIZZ M8-1.25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FAS08J02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0866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5/16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2124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20 ZP GRADE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FAS08E02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3308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12040051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M8 X 1.25 ZP CLASS 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2027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BELLCRANK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A1912F03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3538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BLOCK, BRAKE PIVOT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6171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65 ZP CLASS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FAS08C03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2453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3/8 x 1.125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FAS08H02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5688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RING-RUE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MIN02J05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703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WASHER-LOCK M8 ZINC SPLIT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FAS01F04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2448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11038247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25 ZP CLASS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0372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STEERING WHEEL CAP, POWERBOSS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A1814I01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8619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610003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STEERING WHEEL KNOB, POWERBOSS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A1814I01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6478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STEERING WHEEL, POWERBOSS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A1911B07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4817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712315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WASHER-LOCK 5/8 SPLIT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FAS06H07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4630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620057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NUT-JAM M16 X 1.50 ZP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FAS01C04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14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600570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RING 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MIN02D02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742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1484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C17B77-1727-A30A-8ACA-F46F847B0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48ADA5-7946-0722-B1FA-9F716B6E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CEF69-0E48-BEA9-AE91-B4B32E0A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288DE-D1D2-0A9F-F703-517C6C9F61B5}"/>
              </a:ext>
            </a:extLst>
          </p:cNvPr>
          <p:cNvSpPr txBox="1"/>
          <p:nvPr/>
        </p:nvSpPr>
        <p:spPr>
          <a:xfrm>
            <a:off x="707231" y="8275"/>
            <a:ext cx="7729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Console Material List &amp; Locations – Power Steering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BD32A0E-C62E-400C-A447-6B3D0B3A9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999444"/>
              </p:ext>
            </p:extLst>
          </p:nvPr>
        </p:nvGraphicFramePr>
        <p:xfrm>
          <a:off x="0" y="531495"/>
          <a:ext cx="9144000" cy="5795010"/>
        </p:xfrm>
        <a:graphic>
          <a:graphicData uri="http://schemas.openxmlformats.org/drawingml/2006/table">
            <a:tbl>
              <a:tblPr/>
              <a:tblGrid>
                <a:gridCol w="1553989">
                  <a:extLst>
                    <a:ext uri="{9D8B030D-6E8A-4147-A177-3AD203B41FA5}">
                      <a16:colId xmlns:a16="http://schemas.microsoft.com/office/drawing/2014/main" val="3026943323"/>
                    </a:ext>
                  </a:extLst>
                </a:gridCol>
                <a:gridCol w="4580180">
                  <a:extLst>
                    <a:ext uri="{9D8B030D-6E8A-4147-A177-3AD203B41FA5}">
                      <a16:colId xmlns:a16="http://schemas.microsoft.com/office/drawing/2014/main" val="314998741"/>
                    </a:ext>
                  </a:extLst>
                </a:gridCol>
                <a:gridCol w="1417674">
                  <a:extLst>
                    <a:ext uri="{9D8B030D-6E8A-4147-A177-3AD203B41FA5}">
                      <a16:colId xmlns:a16="http://schemas.microsoft.com/office/drawing/2014/main" val="1723862931"/>
                    </a:ext>
                  </a:extLst>
                </a:gridCol>
                <a:gridCol w="1592157">
                  <a:extLst>
                    <a:ext uri="{9D8B030D-6E8A-4147-A177-3AD203B41FA5}">
                      <a16:colId xmlns:a16="http://schemas.microsoft.com/office/drawing/2014/main" val="171812338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Component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Usage Qty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Storage Bin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37884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11038098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SCR-HH M6-1.0 X 20 ZP CLASS 8.8 DIN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4.000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FAS07E09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91791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11038346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SCR-HH M10-1.5 X 25 ZD CLASS 8.8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FAS08J01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46477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12040069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NUT-NYLOC M10 X 1.5 ZD CLASS 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FAS08G01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23860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12310058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WASHER-FLAT M10.5 X 20 X 2 ZP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FAS01D11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33778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3400045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SCR-PHMS 8-32X0.62 ZP SLOT HEAD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FAS01I01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68892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711372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NUT-NYLOC 8-32 ZP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FAS02B11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60151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711544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WASHER-LOCK 1/4 SPLIT ZP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FAS09I02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19856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3400383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WASHER-CONICAL SPRING 1/4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4.000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A1804F02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172012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711563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NUT-WING 1/4-20 NYLON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FAS03F04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04384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713001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SCR-HH 1/4-20 X .62 GR 5 ZP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FAS08D05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0307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714581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KEY .188 SQ X .875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B3004C05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7590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718117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POWER STEERING UNIT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A14LINE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33355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718136-1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WELDMENT, PS MNT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A1805F05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43623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718153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STEERING SHAFT, POWER, UPPER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A1805E07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12699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718154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STEERING SHAFT, POWER, LOWER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A1805F08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66077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731275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COVER, TIMER/CONTROLLER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A1513E04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57003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731276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SEAL, TIMER/CONTROLLER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0" i="0" u="none" strike="noStrike" dirty="0">
                        <a:solidFill>
                          <a:srgbClr val="10486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1037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731237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EDGING, RUBBER, .13 GRIP, BULK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1.730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B0506H03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59566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718203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CONTROLLER, STEERING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A1802C02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11829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731234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STANDOFF, PANEL, 1/4-20 X 2.00 LG ZINC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2.000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A1803F02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9467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718399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HARNESS, POWER STEERING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WRU03B02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98068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740247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CIRCUIT BREAKER-30AMP PUSH BUTTON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WRU02E05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306133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719161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WIRE ASSY, RED, 10 AWG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WRU03G01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00887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719213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WIRE ASSY, RED, 10 AWG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A1911B06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47914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742748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CIRCUIT BREAKER-BOOT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104861"/>
                          </a:solidFill>
                          <a:effectLst/>
                          <a:latin typeface="Arial" panose="020B0604020202020204" pitchFamily="34" charset="0"/>
                        </a:rPr>
                        <a:t>B2401C01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431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9153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23333" b="27778"/>
          <a:stretch/>
        </p:blipFill>
        <p:spPr>
          <a:xfrm>
            <a:off x="0" y="180975"/>
            <a:ext cx="4276578" cy="27432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33"/>
          <a:stretch/>
        </p:blipFill>
        <p:spPr>
          <a:xfrm>
            <a:off x="4063421" y="1647825"/>
            <a:ext cx="5071054" cy="42787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28800" y="2259794"/>
            <a:ext cx="1066800" cy="590550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07604" y="2783082"/>
            <a:ext cx="936475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(4)600921</a:t>
            </a:r>
          </a:p>
        </p:txBody>
      </p:sp>
      <p:sp>
        <p:nvSpPr>
          <p:cNvPr id="9" name="Rectangle 8"/>
          <p:cNvSpPr/>
          <p:nvPr/>
        </p:nvSpPr>
        <p:spPr>
          <a:xfrm>
            <a:off x="7417377" y="3941484"/>
            <a:ext cx="936475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(2)600116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93659" y="5618750"/>
            <a:ext cx="732893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718162</a:t>
            </a:r>
          </a:p>
        </p:txBody>
      </p:sp>
      <p:cxnSp>
        <p:nvCxnSpPr>
          <p:cNvPr id="12" name="Straight Arrow Connector 11"/>
          <p:cNvCxnSpPr>
            <a:stCxn id="11" idx="0"/>
          </p:cNvCxnSpPr>
          <p:nvPr/>
        </p:nvCxnSpPr>
        <p:spPr>
          <a:xfrm flipH="1" flipV="1">
            <a:off x="4358259" y="5120752"/>
            <a:ext cx="101847" cy="497998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1"/>
          </p:cNvCxnSpPr>
          <p:nvPr/>
        </p:nvCxnSpPr>
        <p:spPr>
          <a:xfrm flipH="1">
            <a:off x="7230244" y="2936971"/>
            <a:ext cx="277360" cy="333493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1"/>
          </p:cNvCxnSpPr>
          <p:nvPr/>
        </p:nvCxnSpPr>
        <p:spPr>
          <a:xfrm flipH="1">
            <a:off x="6960521" y="4095373"/>
            <a:ext cx="456856" cy="49986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0"/>
            <a:ext cx="18764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Console Pg 1 of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09182" y="369332"/>
            <a:ext cx="4467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(600570) ring onto (718612) </a:t>
            </a:r>
            <a:r>
              <a:rPr lang="en-US" sz="1400" dirty="0" err="1"/>
              <a:t>bellcrank</a:t>
            </a:r>
            <a:r>
              <a:rPr lang="en-US" sz="1400" dirty="0"/>
              <a:t> weldment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Before installing console, install 2 brake pivot blocks (600116) onto </a:t>
            </a:r>
            <a:r>
              <a:rPr lang="en-US" sz="1400" dirty="0" err="1"/>
              <a:t>bellcrank</a:t>
            </a:r>
            <a:r>
              <a:rPr lang="en-US" sz="1400" dirty="0"/>
              <a:t> weldment (718162)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4 screws (600921) into brake pivot blocks</a:t>
            </a:r>
          </a:p>
        </p:txBody>
      </p:sp>
      <p:pic>
        <p:nvPicPr>
          <p:cNvPr id="13" name="Picture 12" descr="A hand holding a metal object&#10;&#10;Description automatically generated">
            <a:extLst>
              <a:ext uri="{FF2B5EF4-FFF2-40B4-BE49-F238E27FC236}">
                <a16:creationId xmlns:a16="http://schemas.microsoft.com/office/drawing/2014/main" id="{5DC17AEC-5FD6-40E1-BB4A-2CF5B65268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t="23750" r="39554" b="13333"/>
          <a:stretch/>
        </p:blipFill>
        <p:spPr>
          <a:xfrm rot="5400000">
            <a:off x="308086" y="3065648"/>
            <a:ext cx="3345259" cy="323614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51B9F7C-0FF8-B2EE-9D08-336DE1411FAB}"/>
              </a:ext>
            </a:extLst>
          </p:cNvPr>
          <p:cNvSpPr/>
          <p:nvPr/>
        </p:nvSpPr>
        <p:spPr>
          <a:xfrm>
            <a:off x="1808497" y="3941484"/>
            <a:ext cx="732894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600570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DCB9CA8-F23A-18F7-62DF-7F4DBE0056BC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2047875" y="4249261"/>
            <a:ext cx="127069" cy="871491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BD0DCD3-CEC9-5152-7491-99482F877402}"/>
              </a:ext>
            </a:extLst>
          </p:cNvPr>
          <p:cNvSpPr/>
          <p:nvPr/>
        </p:nvSpPr>
        <p:spPr>
          <a:xfrm>
            <a:off x="2276791" y="6443269"/>
            <a:ext cx="732893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718162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E2C49A0-AFB8-5961-A87B-E195134FD502}"/>
              </a:ext>
            </a:extLst>
          </p:cNvPr>
          <p:cNvCxnSpPr>
            <a:stCxn id="20" idx="0"/>
          </p:cNvCxnSpPr>
          <p:nvPr/>
        </p:nvCxnSpPr>
        <p:spPr>
          <a:xfrm flipH="1" flipV="1">
            <a:off x="2541391" y="5945271"/>
            <a:ext cx="101847" cy="497998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16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t="33149" r="25000" b="26295"/>
          <a:stretch/>
        </p:blipFill>
        <p:spPr>
          <a:xfrm>
            <a:off x="80962" y="1732436"/>
            <a:ext cx="3807001" cy="15525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28003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 Cable Pulley </a:t>
            </a:r>
            <a:r>
              <a:rPr lang="en-US" dirty="0" err="1"/>
              <a:t>Pg</a:t>
            </a:r>
            <a:r>
              <a:rPr lang="en-US" dirty="0"/>
              <a:t> 1 of 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3516053"/>
            <a:ext cx="4638675" cy="26092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/>
          <a:stretch/>
        </p:blipFill>
        <p:spPr>
          <a:xfrm>
            <a:off x="80962" y="3516054"/>
            <a:ext cx="4222837" cy="260925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757987" y="4448175"/>
            <a:ext cx="1671638" cy="6286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276850" y="4591050"/>
            <a:ext cx="695325" cy="6191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781174" y="4610100"/>
            <a:ext cx="552451" cy="542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43486" y="3146286"/>
            <a:ext cx="1162051" cy="1169551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(6)600114</a:t>
            </a:r>
          </a:p>
          <a:p>
            <a:pPr algn="ctr"/>
            <a:r>
              <a:rPr lang="en-US" sz="1400" dirty="0"/>
              <a:t>(6)600113</a:t>
            </a:r>
          </a:p>
          <a:p>
            <a:pPr algn="ctr"/>
            <a:r>
              <a:rPr lang="en-US" sz="1400" dirty="0"/>
              <a:t>(6)600115</a:t>
            </a:r>
          </a:p>
          <a:p>
            <a:pPr algn="ctr"/>
            <a:r>
              <a:rPr lang="en-US" sz="1400" dirty="0"/>
              <a:t>(6)11038254</a:t>
            </a:r>
          </a:p>
          <a:p>
            <a:pPr algn="ctr"/>
            <a:r>
              <a:rPr lang="en-US" sz="1400" dirty="0"/>
              <a:t>(6)12040051</a:t>
            </a:r>
          </a:p>
        </p:txBody>
      </p:sp>
      <p:cxnSp>
        <p:nvCxnSpPr>
          <p:cNvPr id="14" name="Straight Arrow Connector 13"/>
          <p:cNvCxnSpPr>
            <a:stCxn id="12" idx="2"/>
            <a:endCxn id="10" idx="0"/>
          </p:cNvCxnSpPr>
          <p:nvPr/>
        </p:nvCxnSpPr>
        <p:spPr>
          <a:xfrm>
            <a:off x="5624512" y="4315837"/>
            <a:ext cx="1" cy="275213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12518" y="715069"/>
            <a:ext cx="30908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Insert spacers (600114) into pulley (600113) (6 total)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pulley (600113) onto frame with cable retainer (600115) by using screw (11038254) and </a:t>
            </a:r>
            <a:r>
              <a:rPr lang="en-US" sz="1400" dirty="0" err="1"/>
              <a:t>nyloc</a:t>
            </a:r>
            <a:r>
              <a:rPr lang="en-US" sz="1400" dirty="0"/>
              <a:t> nut (12040051) as shown in the pictures below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Other pulley locations are continued on next page</a:t>
            </a:r>
          </a:p>
        </p:txBody>
      </p:sp>
    </p:spTree>
    <p:extLst>
      <p:ext uri="{BB962C8B-B14F-4D97-AF65-F5344CB8AC3E}">
        <p14:creationId xmlns:p14="http://schemas.microsoft.com/office/powerpoint/2010/main" val="12774610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r="37500"/>
          <a:stretch/>
        </p:blipFill>
        <p:spPr>
          <a:xfrm>
            <a:off x="4724400" y="207034"/>
            <a:ext cx="3692872" cy="59349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23333" b="27778"/>
          <a:stretch/>
        </p:blipFill>
        <p:spPr>
          <a:xfrm>
            <a:off x="0" y="207034"/>
            <a:ext cx="4276578" cy="2743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28800" y="2285853"/>
            <a:ext cx="1066800" cy="590550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839178" y="4027753"/>
            <a:ext cx="732893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718162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64445" y="1489495"/>
            <a:ext cx="824265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3400117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41023" y="769286"/>
            <a:ext cx="824265" cy="307777"/>
          </a:xfrm>
          <a:prstGeom prst="rect">
            <a:avLst/>
          </a:prstGeom>
          <a:solidFill>
            <a:srgbClr val="00FF00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3400125</a:t>
            </a:r>
          </a:p>
        </p:txBody>
      </p:sp>
      <p:cxnSp>
        <p:nvCxnSpPr>
          <p:cNvPr id="19" name="Straight Arrow Connector 18"/>
          <p:cNvCxnSpPr>
            <a:stCxn id="12" idx="1"/>
          </p:cNvCxnSpPr>
          <p:nvPr/>
        </p:nvCxnSpPr>
        <p:spPr>
          <a:xfrm flipH="1">
            <a:off x="6878946" y="4181642"/>
            <a:ext cx="960232" cy="30777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3"/>
          </p:cNvCxnSpPr>
          <p:nvPr/>
        </p:nvCxnSpPr>
        <p:spPr>
          <a:xfrm>
            <a:off x="4688710" y="1643384"/>
            <a:ext cx="702033" cy="303311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4" idx="2"/>
          </p:cNvCxnSpPr>
          <p:nvPr/>
        </p:nvCxnSpPr>
        <p:spPr>
          <a:xfrm flipH="1">
            <a:off x="7839178" y="1077063"/>
            <a:ext cx="713978" cy="410289"/>
          </a:xfrm>
          <a:prstGeom prst="straightConnector1">
            <a:avLst/>
          </a:prstGeom>
          <a:ln w="190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ate Placeholder 3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9" name="Footer Placeholder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70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0" y="0"/>
            <a:ext cx="18764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Console Pg 2 of 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031" y="5186800"/>
            <a:ext cx="44124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</a:t>
            </a:r>
            <a:r>
              <a:rPr lang="en-US" sz="1400" dirty="0" err="1"/>
              <a:t>bellcrank</a:t>
            </a:r>
            <a:r>
              <a:rPr lang="en-US" sz="1400" dirty="0"/>
              <a:t> weldment onto console assembly and secure with pin clevis (3400117) and rue ring (718162)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brake pivot blocks to console with 4 nyloc nuts (12040051) before dropping the console onto the frame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1" b="14185"/>
          <a:stretch/>
        </p:blipFill>
        <p:spPr>
          <a:xfrm>
            <a:off x="112040" y="3019536"/>
            <a:ext cx="4576670" cy="211455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419225" y="4212419"/>
            <a:ext cx="2514600" cy="588181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48035" y="3214333"/>
            <a:ext cx="1114166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(4)12040051</a:t>
            </a:r>
          </a:p>
        </p:txBody>
      </p:sp>
      <p:cxnSp>
        <p:nvCxnSpPr>
          <p:cNvPr id="7" name="Straight Arrow Connector 6"/>
          <p:cNvCxnSpPr>
            <a:stCxn id="5" idx="2"/>
            <a:endCxn id="4" idx="7"/>
          </p:cNvCxnSpPr>
          <p:nvPr/>
        </p:nvCxnSpPr>
        <p:spPr>
          <a:xfrm flipH="1">
            <a:off x="3565570" y="3522110"/>
            <a:ext cx="439548" cy="77644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5104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BB2EF3A-155E-162A-E0CE-8BF6AA64AC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"/>
          <a:stretch/>
        </p:blipFill>
        <p:spPr>
          <a:xfrm>
            <a:off x="0" y="542925"/>
            <a:ext cx="9144000" cy="534781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CE1EFD-A5BE-D8CD-4574-69D2631BF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41210-A351-B585-AF40-2CDD5FE5B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F46E6-5CC1-E3AD-5963-29B0F3E1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5FE2AE-2672-C04A-4DD3-1E24C1842B34}"/>
              </a:ext>
            </a:extLst>
          </p:cNvPr>
          <p:cNvSpPr txBox="1"/>
          <p:nvPr/>
        </p:nvSpPr>
        <p:spPr>
          <a:xfrm>
            <a:off x="0" y="0"/>
            <a:ext cx="18764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Console Pg 3 of 6</a:t>
            </a:r>
          </a:p>
        </p:txBody>
      </p:sp>
    </p:spTree>
    <p:extLst>
      <p:ext uri="{BB962C8B-B14F-4D97-AF65-F5344CB8AC3E}">
        <p14:creationId xmlns:p14="http://schemas.microsoft.com/office/powerpoint/2010/main" val="17288253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close-up of a metal object&#10;&#10;AI-generated content may be incorrect.">
            <a:extLst>
              <a:ext uri="{FF2B5EF4-FFF2-40B4-BE49-F238E27FC236}">
                <a16:creationId xmlns:a16="http://schemas.microsoft.com/office/drawing/2014/main" id="{CF8D3B38-599A-0D00-0404-47DEF8D22E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44"/>
          <a:stretch/>
        </p:blipFill>
        <p:spPr>
          <a:xfrm rot="5400000">
            <a:off x="214370" y="3314700"/>
            <a:ext cx="3623309" cy="3086099"/>
          </a:xfrm>
          <a:prstGeom prst="rect">
            <a:avLst/>
          </a:prstGeom>
        </p:spPr>
      </p:pic>
      <p:pic>
        <p:nvPicPr>
          <p:cNvPr id="18" name="Picture 17" descr="A machine with a mechanical arm&#10;&#10;AI-generated content may be incorrect.">
            <a:extLst>
              <a:ext uri="{FF2B5EF4-FFF2-40B4-BE49-F238E27FC236}">
                <a16:creationId xmlns:a16="http://schemas.microsoft.com/office/drawing/2014/main" id="{9C379B4A-5EC2-D9FB-384D-DE88FB322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3250" y="857250"/>
            <a:ext cx="6858000" cy="5143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77B54F-2A03-7D7F-FBB9-285A17426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07103C-6A4C-A09D-FEC2-13DB52B3D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86F17-FFF9-E89C-4E05-97179193A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72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B0F675-ED33-665F-861E-4FB960791AFE}"/>
              </a:ext>
            </a:extLst>
          </p:cNvPr>
          <p:cNvSpPr txBox="1"/>
          <p:nvPr/>
        </p:nvSpPr>
        <p:spPr>
          <a:xfrm>
            <a:off x="0" y="0"/>
            <a:ext cx="18764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Console Pg 4 of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CB0223-2641-8DE9-FA87-D605A3C1F5C7}"/>
              </a:ext>
            </a:extLst>
          </p:cNvPr>
          <p:cNvSpPr txBox="1"/>
          <p:nvPr/>
        </p:nvSpPr>
        <p:spPr>
          <a:xfrm>
            <a:off x="4854575" y="0"/>
            <a:ext cx="343535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 anti seize on steering shaft components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D144EA-FE30-F200-48E8-0AB0ED7883F4}"/>
              </a:ext>
            </a:extLst>
          </p:cNvPr>
          <p:cNvSpPr txBox="1"/>
          <p:nvPr/>
        </p:nvSpPr>
        <p:spPr>
          <a:xfrm>
            <a:off x="3569074" y="351601"/>
            <a:ext cx="11049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L1-TG-S720C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B495FC3-F824-0A44-163F-80BA26D0177C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4673974" y="505490"/>
            <a:ext cx="246529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D6A1A86-B90A-7529-D140-D1D459700A3D}"/>
              </a:ext>
            </a:extLst>
          </p:cNvPr>
          <p:cNvSpPr txBox="1"/>
          <p:nvPr/>
        </p:nvSpPr>
        <p:spPr>
          <a:xfrm>
            <a:off x="90277" y="351601"/>
            <a:ext cx="3818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power steering by securing steering shaft to upper portions as shown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Note: wheel should be straight before installing steering shaft* </a:t>
            </a:r>
          </a:p>
        </p:txBody>
      </p:sp>
      <p:pic>
        <p:nvPicPr>
          <p:cNvPr id="22" name="Picture 21" descr="Close-up of a machine in a factory&#10;&#10;AI-generated content may be incorrect.">
            <a:extLst>
              <a:ext uri="{FF2B5EF4-FFF2-40B4-BE49-F238E27FC236}">
                <a16:creationId xmlns:a16="http://schemas.microsoft.com/office/drawing/2014/main" id="{1E18C098-D13F-4D73-EA27-0D74D89910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8" b="25989"/>
          <a:stretch/>
        </p:blipFill>
        <p:spPr>
          <a:xfrm>
            <a:off x="0" y="1305708"/>
            <a:ext cx="3962400" cy="163726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4E5961F-2D7B-1F30-66AC-61F3694A0EB1}"/>
              </a:ext>
            </a:extLst>
          </p:cNvPr>
          <p:cNvSpPr/>
          <p:nvPr/>
        </p:nvSpPr>
        <p:spPr>
          <a:xfrm>
            <a:off x="-7599" y="1305708"/>
            <a:ext cx="3962400" cy="1637267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235B89-09EB-6C5B-27B5-821B0DE3F8F8}"/>
              </a:ext>
            </a:extLst>
          </p:cNvPr>
          <p:cNvSpPr/>
          <p:nvPr/>
        </p:nvSpPr>
        <p:spPr>
          <a:xfrm>
            <a:off x="5381625" y="4857750"/>
            <a:ext cx="2149849" cy="1676400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819C5BB-6F16-1C3F-2B0B-7E5115DB539C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3962400" y="2124342"/>
            <a:ext cx="1419225" cy="2733408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9211A36-8D4B-C519-97F6-5D1E0D1FBFA1}"/>
              </a:ext>
            </a:extLst>
          </p:cNvPr>
          <p:cNvSpPr/>
          <p:nvPr/>
        </p:nvSpPr>
        <p:spPr>
          <a:xfrm>
            <a:off x="482975" y="3046095"/>
            <a:ext cx="3086099" cy="3623309"/>
          </a:xfrm>
          <a:prstGeom prst="rect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FFEA913-25C1-D026-6313-DE0EB6DC6BC5}"/>
              </a:ext>
            </a:extLst>
          </p:cNvPr>
          <p:cNvCxnSpPr>
            <a:stCxn id="29" idx="3"/>
          </p:cNvCxnSpPr>
          <p:nvPr/>
        </p:nvCxnSpPr>
        <p:spPr>
          <a:xfrm>
            <a:off x="3569074" y="4857750"/>
            <a:ext cx="1812551" cy="152400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A936FFD3-6C6A-F37F-428D-69ABE4E80CD0}"/>
              </a:ext>
            </a:extLst>
          </p:cNvPr>
          <p:cNvSpPr/>
          <p:nvPr/>
        </p:nvSpPr>
        <p:spPr>
          <a:xfrm>
            <a:off x="1447800" y="2300603"/>
            <a:ext cx="333375" cy="347347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3EE54C-9359-FDCB-660C-5D327D53D7E0}"/>
              </a:ext>
            </a:extLst>
          </p:cNvPr>
          <p:cNvSpPr txBox="1"/>
          <p:nvPr/>
        </p:nvSpPr>
        <p:spPr>
          <a:xfrm>
            <a:off x="26274" y="1339511"/>
            <a:ext cx="909848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11038346</a:t>
            </a:r>
          </a:p>
          <a:p>
            <a:pPr algn="ctr"/>
            <a:r>
              <a:rPr lang="en-US" sz="1400" dirty="0"/>
              <a:t>12040069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8315C2E-B7C9-D5B5-5908-B6620DDC7476}"/>
              </a:ext>
            </a:extLst>
          </p:cNvPr>
          <p:cNvCxnSpPr>
            <a:stCxn id="34" idx="2"/>
            <a:endCxn id="33" idx="2"/>
          </p:cNvCxnSpPr>
          <p:nvPr/>
        </p:nvCxnSpPr>
        <p:spPr>
          <a:xfrm>
            <a:off x="481198" y="1862731"/>
            <a:ext cx="966602" cy="611546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A945136-C172-CEB5-ECCE-428F0ED8D0D0}"/>
              </a:ext>
            </a:extLst>
          </p:cNvPr>
          <p:cNvSpPr txBox="1"/>
          <p:nvPr/>
        </p:nvSpPr>
        <p:spPr>
          <a:xfrm>
            <a:off x="8060426" y="4890056"/>
            <a:ext cx="909848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11038346</a:t>
            </a:r>
          </a:p>
          <a:p>
            <a:pPr algn="ctr"/>
            <a:r>
              <a:rPr lang="en-US" sz="1400" dirty="0"/>
              <a:t>12310058</a:t>
            </a:r>
          </a:p>
          <a:p>
            <a:pPr algn="ctr"/>
            <a:r>
              <a:rPr lang="en-US" sz="1400" dirty="0"/>
              <a:t>12040069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FF5B758-64D8-A9F3-412F-B3F9F09AC3AC}"/>
              </a:ext>
            </a:extLst>
          </p:cNvPr>
          <p:cNvCxnSpPr>
            <a:cxnSpLocks/>
            <a:stCxn id="37" idx="1"/>
            <a:endCxn id="40" idx="6"/>
          </p:cNvCxnSpPr>
          <p:nvPr/>
        </p:nvCxnSpPr>
        <p:spPr>
          <a:xfrm flipH="1">
            <a:off x="7105650" y="5259388"/>
            <a:ext cx="954776" cy="0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AD98CC75-A7AA-EFB3-8EDD-294B4C956527}"/>
              </a:ext>
            </a:extLst>
          </p:cNvPr>
          <p:cNvSpPr/>
          <p:nvPr/>
        </p:nvSpPr>
        <p:spPr>
          <a:xfrm>
            <a:off x="6772275" y="5076825"/>
            <a:ext cx="333375" cy="365125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C63DDB9-6959-8ECB-2D25-8FD1FF0E7A3D}"/>
              </a:ext>
            </a:extLst>
          </p:cNvPr>
          <p:cNvSpPr txBox="1"/>
          <p:nvPr/>
        </p:nvSpPr>
        <p:spPr>
          <a:xfrm>
            <a:off x="7086600" y="1918919"/>
            <a:ext cx="7637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719153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E8FCCB8-6F8F-75C7-A613-DF348E774C71}"/>
              </a:ext>
            </a:extLst>
          </p:cNvPr>
          <p:cNvCxnSpPr>
            <a:stCxn id="44" idx="1"/>
          </p:cNvCxnSpPr>
          <p:nvPr/>
        </p:nvCxnSpPr>
        <p:spPr>
          <a:xfrm flipH="1" flipV="1">
            <a:off x="6343650" y="1918919"/>
            <a:ext cx="742950" cy="153889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275D3C13-47A7-54A6-E60F-0EDA18FFBEBA}"/>
              </a:ext>
            </a:extLst>
          </p:cNvPr>
          <p:cNvSpPr/>
          <p:nvPr/>
        </p:nvSpPr>
        <p:spPr>
          <a:xfrm>
            <a:off x="6456549" y="659378"/>
            <a:ext cx="763798" cy="736321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4BF07F0-EB59-C832-4881-B7BB46735E9A}"/>
              </a:ext>
            </a:extLst>
          </p:cNvPr>
          <p:cNvCxnSpPr>
            <a:cxnSpLocks/>
            <a:stCxn id="51" idx="1"/>
            <a:endCxn id="47" idx="6"/>
          </p:cNvCxnSpPr>
          <p:nvPr/>
        </p:nvCxnSpPr>
        <p:spPr>
          <a:xfrm flipH="1" flipV="1">
            <a:off x="7220347" y="1027539"/>
            <a:ext cx="473928" cy="2650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89C325D-E677-ED13-0109-54549BE274FE}"/>
              </a:ext>
            </a:extLst>
          </p:cNvPr>
          <p:cNvSpPr txBox="1"/>
          <p:nvPr/>
        </p:nvSpPr>
        <p:spPr>
          <a:xfrm>
            <a:off x="7694275" y="876300"/>
            <a:ext cx="7637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714581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D80FCD-0F45-2A5B-2FB5-4B70D1486CEB}"/>
              </a:ext>
            </a:extLst>
          </p:cNvPr>
          <p:cNvSpPr txBox="1"/>
          <p:nvPr/>
        </p:nvSpPr>
        <p:spPr>
          <a:xfrm>
            <a:off x="4505453" y="2574153"/>
            <a:ext cx="7637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718117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B6B54AF-DB0D-BC72-0DFB-61BFF26C838C}"/>
              </a:ext>
            </a:extLst>
          </p:cNvPr>
          <p:cNvCxnSpPr>
            <a:cxnSpLocks/>
            <a:stCxn id="54" idx="2"/>
          </p:cNvCxnSpPr>
          <p:nvPr/>
        </p:nvCxnSpPr>
        <p:spPr>
          <a:xfrm>
            <a:off x="4887352" y="2881930"/>
            <a:ext cx="532373" cy="510856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925AFFD7-4095-9997-E533-86323444E5DC}"/>
              </a:ext>
            </a:extLst>
          </p:cNvPr>
          <p:cNvSpPr/>
          <p:nvPr/>
        </p:nvSpPr>
        <p:spPr>
          <a:xfrm>
            <a:off x="2257425" y="1571625"/>
            <a:ext cx="323850" cy="266700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89D6DB5-CC8A-8580-581A-98E08A461C12}"/>
              </a:ext>
            </a:extLst>
          </p:cNvPr>
          <p:cNvSpPr txBox="1"/>
          <p:nvPr/>
        </p:nvSpPr>
        <p:spPr>
          <a:xfrm>
            <a:off x="3285730" y="1058047"/>
            <a:ext cx="114300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(4)11038098</a:t>
            </a:r>
          </a:p>
          <a:p>
            <a:pPr algn="ctr"/>
            <a:r>
              <a:rPr lang="en-US" sz="1400" dirty="0"/>
              <a:t>(4)3400383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86C51D-6B9D-3CDF-4D20-C0E5DE77EAD3}"/>
              </a:ext>
            </a:extLst>
          </p:cNvPr>
          <p:cNvCxnSpPr>
            <a:stCxn id="59" idx="1"/>
            <a:endCxn id="58" idx="7"/>
          </p:cNvCxnSpPr>
          <p:nvPr/>
        </p:nvCxnSpPr>
        <p:spPr>
          <a:xfrm flipH="1">
            <a:off x="2533848" y="1319657"/>
            <a:ext cx="751882" cy="291025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FF9B0758-2BAF-FC6E-8D67-1ACAE5BB8DE4}"/>
              </a:ext>
            </a:extLst>
          </p:cNvPr>
          <p:cNvSpPr txBox="1"/>
          <p:nvPr/>
        </p:nvSpPr>
        <p:spPr>
          <a:xfrm>
            <a:off x="619364" y="5398403"/>
            <a:ext cx="7637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718154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494DDF4-93F1-AC61-35CA-361A2C14223A}"/>
              </a:ext>
            </a:extLst>
          </p:cNvPr>
          <p:cNvCxnSpPr>
            <a:stCxn id="62" idx="3"/>
          </p:cNvCxnSpPr>
          <p:nvPr/>
        </p:nvCxnSpPr>
        <p:spPr>
          <a:xfrm flipV="1">
            <a:off x="1383162" y="5441950"/>
            <a:ext cx="493263" cy="110342"/>
          </a:xfrm>
          <a:prstGeom prst="straightConnector1">
            <a:avLst/>
          </a:prstGeom>
          <a:ln w="28575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3413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311"/>
            <a:ext cx="4495800" cy="33718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8764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Console Pg 5 of 6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382" y="3208337"/>
            <a:ext cx="4531785" cy="33988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25" y="87311"/>
            <a:ext cx="4152900" cy="31146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629489">
            <a:off x="830243" y="1170371"/>
            <a:ext cx="2650881" cy="9144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696075" y="1285875"/>
            <a:ext cx="428625" cy="3714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781675" y="5934075"/>
            <a:ext cx="333375" cy="3143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390343" y="5857875"/>
            <a:ext cx="343957" cy="338138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248650" y="5724525"/>
            <a:ext cx="266700" cy="3143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15050" y="4591050"/>
            <a:ext cx="438150" cy="4667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28650" y="3112633"/>
            <a:ext cx="2895599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Under console on right side of frame</a:t>
            </a:r>
          </a:p>
        </p:txBody>
      </p:sp>
      <p:cxnSp>
        <p:nvCxnSpPr>
          <p:cNvPr id="17" name="Straight Arrow Connector 16"/>
          <p:cNvCxnSpPr>
            <a:stCxn id="8" idx="0"/>
            <a:endCxn id="6" idx="4"/>
          </p:cNvCxnSpPr>
          <p:nvPr/>
        </p:nvCxnSpPr>
        <p:spPr>
          <a:xfrm flipH="1" flipV="1">
            <a:off x="2072433" y="2077128"/>
            <a:ext cx="4017" cy="103550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00400" y="184666"/>
            <a:ext cx="102870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(2)600936</a:t>
            </a:r>
          </a:p>
          <a:p>
            <a:pPr algn="ctr"/>
            <a:r>
              <a:rPr lang="en-US" sz="1400" dirty="0"/>
              <a:t>(2)3400385</a:t>
            </a:r>
          </a:p>
          <a:p>
            <a:pPr algn="ctr"/>
            <a:r>
              <a:rPr lang="en-US" sz="1400" dirty="0"/>
              <a:t>(2)730958</a:t>
            </a:r>
          </a:p>
        </p:txBody>
      </p:sp>
      <p:cxnSp>
        <p:nvCxnSpPr>
          <p:cNvPr id="21" name="Straight Arrow Connector 20"/>
          <p:cNvCxnSpPr>
            <a:stCxn id="19" idx="1"/>
            <a:endCxn id="6" idx="0"/>
          </p:cNvCxnSpPr>
          <p:nvPr/>
        </p:nvCxnSpPr>
        <p:spPr>
          <a:xfrm flipH="1">
            <a:off x="2238935" y="553998"/>
            <a:ext cx="961465" cy="62401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90521" y="1707796"/>
            <a:ext cx="1076325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(7)600934</a:t>
            </a:r>
          </a:p>
          <a:p>
            <a:pPr algn="ctr"/>
            <a:r>
              <a:rPr lang="en-US" sz="1400" dirty="0"/>
              <a:t>(7)3400384</a:t>
            </a:r>
          </a:p>
          <a:p>
            <a:pPr algn="ctr"/>
            <a:r>
              <a:rPr lang="en-US" sz="1400" dirty="0"/>
              <a:t>(7)717024</a:t>
            </a:r>
          </a:p>
        </p:txBody>
      </p:sp>
      <p:sp>
        <p:nvSpPr>
          <p:cNvPr id="18" name="Oval 17"/>
          <p:cNvSpPr/>
          <p:nvPr/>
        </p:nvSpPr>
        <p:spPr>
          <a:xfrm>
            <a:off x="5667375" y="4143375"/>
            <a:ext cx="361950" cy="3429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9" idx="3"/>
            <a:endCxn id="12" idx="3"/>
          </p:cNvCxnSpPr>
          <p:nvPr/>
        </p:nvCxnSpPr>
        <p:spPr>
          <a:xfrm flipV="1">
            <a:off x="5766846" y="1602949"/>
            <a:ext cx="992000" cy="47417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9" idx="2"/>
            <a:endCxn id="18" idx="1"/>
          </p:cNvCxnSpPr>
          <p:nvPr/>
        </p:nvCxnSpPr>
        <p:spPr>
          <a:xfrm>
            <a:off x="5228684" y="2446460"/>
            <a:ext cx="491697" cy="174713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375" y="3921316"/>
            <a:ext cx="38957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console (L1-TG-S720C) with 7 screws (717024), 7 conical washers (3400384), and 7 flange nuts (600934)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Underneath the frame, secure console with 2 screws (730958), 2 conical washers (3400385), and 2 flange nuts (600936)</a:t>
            </a:r>
          </a:p>
        </p:txBody>
      </p:sp>
      <p:sp>
        <p:nvSpPr>
          <p:cNvPr id="23" name="Oval 22"/>
          <p:cNvSpPr/>
          <p:nvPr/>
        </p:nvSpPr>
        <p:spPr>
          <a:xfrm>
            <a:off x="5486400" y="5486400"/>
            <a:ext cx="628650" cy="44767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23" idx="6"/>
          </p:cNvCxnSpPr>
          <p:nvPr/>
        </p:nvCxnSpPr>
        <p:spPr>
          <a:xfrm flipH="1">
            <a:off x="5891842" y="5710238"/>
            <a:ext cx="223208" cy="7808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45647" y="5672465"/>
            <a:ext cx="32866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Spacing on console needs to be 1/8” away from hooks on seat clips when installing</a:t>
            </a:r>
          </a:p>
        </p:txBody>
      </p:sp>
      <p:cxnSp>
        <p:nvCxnSpPr>
          <p:cNvPr id="29" name="Straight Arrow Connector 28"/>
          <p:cNvCxnSpPr>
            <a:stCxn id="27" idx="3"/>
            <a:endCxn id="23" idx="2"/>
          </p:cNvCxnSpPr>
          <p:nvPr/>
        </p:nvCxnSpPr>
        <p:spPr>
          <a:xfrm flipV="1">
            <a:off x="4932311" y="5710238"/>
            <a:ext cx="554089" cy="22383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5017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07484B-1BFA-4DE4-AD53-8ECA3E0DD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523"/>
            <a:ext cx="5063068" cy="379730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9FA59D-E906-4275-A8B0-13E01D4BB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AE65AF-C487-4C48-A7BD-441D08D66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B576A-7968-455E-A72A-90F0505B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D0266-6A3C-416F-BCC8-0DB09877ED26}"/>
              </a:ext>
            </a:extLst>
          </p:cNvPr>
          <p:cNvSpPr txBox="1"/>
          <p:nvPr/>
        </p:nvSpPr>
        <p:spPr>
          <a:xfrm>
            <a:off x="0" y="0"/>
            <a:ext cx="18764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Console Pg 6 of 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D57620-CEE8-4E32-A74F-A7302E8631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 t="4028" r="18229" b="12222"/>
          <a:stretch/>
        </p:blipFill>
        <p:spPr>
          <a:xfrm>
            <a:off x="5262367" y="0"/>
            <a:ext cx="3881633" cy="39338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422B27-B978-4A0C-AD54-0F602725D919}"/>
              </a:ext>
            </a:extLst>
          </p:cNvPr>
          <p:cNvSpPr txBox="1"/>
          <p:nvPr/>
        </p:nvSpPr>
        <p:spPr>
          <a:xfrm>
            <a:off x="974252" y="5171043"/>
            <a:ext cx="7753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steering wheel (610000) onto console using lock washer (712315) and nut (620057)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MAKE SURE DRIVE WHEEL IS STRAIGHT BEFORE INSTALLATION*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steering wheel cover (610001) and steering wheel knob (610003) onto steering wheel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1506BAD-B9B7-41FD-8CD5-8A168B5B25C4}"/>
              </a:ext>
            </a:extLst>
          </p:cNvPr>
          <p:cNvSpPr/>
          <p:nvPr/>
        </p:nvSpPr>
        <p:spPr>
          <a:xfrm>
            <a:off x="2209800" y="1381125"/>
            <a:ext cx="1028700" cy="9144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95D836-0BDD-4EE7-AC17-274C032F8BA1}"/>
              </a:ext>
            </a:extLst>
          </p:cNvPr>
          <p:cNvSpPr txBox="1"/>
          <p:nvPr/>
        </p:nvSpPr>
        <p:spPr>
          <a:xfrm>
            <a:off x="628650" y="1576715"/>
            <a:ext cx="797398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712315</a:t>
            </a:r>
          </a:p>
          <a:p>
            <a:pPr algn="ctr"/>
            <a:r>
              <a:rPr lang="en-US" sz="1400" dirty="0"/>
              <a:t>620057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8865786-02F1-4B20-9875-3788A5DF4A7E}"/>
              </a:ext>
            </a:extLst>
          </p:cNvPr>
          <p:cNvCxnSpPr>
            <a:stCxn id="13" idx="3"/>
            <a:endCxn id="12" idx="2"/>
          </p:cNvCxnSpPr>
          <p:nvPr/>
        </p:nvCxnSpPr>
        <p:spPr>
          <a:xfrm>
            <a:off x="1426048" y="1838325"/>
            <a:ext cx="783752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DD234DE-D9EE-4A7C-B402-30B59F42A830}"/>
              </a:ext>
            </a:extLst>
          </p:cNvPr>
          <p:cNvSpPr txBox="1"/>
          <p:nvPr/>
        </p:nvSpPr>
        <p:spPr>
          <a:xfrm>
            <a:off x="4365320" y="17133"/>
            <a:ext cx="7973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610000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C9370A7-8908-4772-ACAE-2D31E2AC1035}"/>
              </a:ext>
            </a:extLst>
          </p:cNvPr>
          <p:cNvCxnSpPr>
            <a:stCxn id="16" idx="3"/>
          </p:cNvCxnSpPr>
          <p:nvPr/>
        </p:nvCxnSpPr>
        <p:spPr>
          <a:xfrm>
            <a:off x="5162718" y="171022"/>
            <a:ext cx="723732" cy="41952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695C5CB-0B64-4AE4-8AE0-E7D12864D22D}"/>
              </a:ext>
            </a:extLst>
          </p:cNvPr>
          <p:cNvSpPr txBox="1"/>
          <p:nvPr/>
        </p:nvSpPr>
        <p:spPr>
          <a:xfrm>
            <a:off x="7087951" y="868716"/>
            <a:ext cx="7973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610003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7CDC47-F5FF-46F3-89ED-6A062C82E34C}"/>
              </a:ext>
            </a:extLst>
          </p:cNvPr>
          <p:cNvSpPr txBox="1"/>
          <p:nvPr/>
        </p:nvSpPr>
        <p:spPr>
          <a:xfrm>
            <a:off x="6804484" y="2660763"/>
            <a:ext cx="79739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610000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67094BD-90BE-4ED0-96DC-92B59FD7B3D3}"/>
              </a:ext>
            </a:extLst>
          </p:cNvPr>
          <p:cNvCxnSpPr>
            <a:stCxn id="19" idx="3"/>
          </p:cNvCxnSpPr>
          <p:nvPr/>
        </p:nvCxnSpPr>
        <p:spPr>
          <a:xfrm>
            <a:off x="7885349" y="1022605"/>
            <a:ext cx="563661" cy="15388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6368542-96FD-4ABD-9720-D360994972AF}"/>
              </a:ext>
            </a:extLst>
          </p:cNvPr>
          <p:cNvCxnSpPr>
            <a:stCxn id="20" idx="0"/>
          </p:cNvCxnSpPr>
          <p:nvPr/>
        </p:nvCxnSpPr>
        <p:spPr>
          <a:xfrm flipV="1">
            <a:off x="7203183" y="2099935"/>
            <a:ext cx="0" cy="56082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5654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Recovery Tank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106841"/>
              </p:ext>
            </p:extLst>
          </p:nvPr>
        </p:nvGraphicFramePr>
        <p:xfrm>
          <a:off x="-1" y="1991033"/>
          <a:ext cx="9144000" cy="2973705"/>
        </p:xfrm>
        <a:graphic>
          <a:graphicData uri="http://schemas.openxmlformats.org/drawingml/2006/table">
            <a:tbl>
              <a:tblPr/>
              <a:tblGrid>
                <a:gridCol w="1854833">
                  <a:extLst>
                    <a:ext uri="{9D8B030D-6E8A-4147-A177-3AD203B41FA5}">
                      <a16:colId xmlns:a16="http://schemas.microsoft.com/office/drawing/2014/main" val="3662506270"/>
                    </a:ext>
                  </a:extLst>
                </a:gridCol>
                <a:gridCol w="3722682">
                  <a:extLst>
                    <a:ext uri="{9D8B030D-6E8A-4147-A177-3AD203B41FA5}">
                      <a16:colId xmlns:a16="http://schemas.microsoft.com/office/drawing/2014/main" val="3087200545"/>
                    </a:ext>
                  </a:extLst>
                </a:gridCol>
                <a:gridCol w="1666095">
                  <a:extLst>
                    <a:ext uri="{9D8B030D-6E8A-4147-A177-3AD203B41FA5}">
                      <a16:colId xmlns:a16="http://schemas.microsoft.com/office/drawing/2014/main" val="1633932391"/>
                    </a:ext>
                  </a:extLst>
                </a:gridCol>
                <a:gridCol w="1900390">
                  <a:extLst>
                    <a:ext uri="{9D8B030D-6E8A-4147-A177-3AD203B41FA5}">
                      <a16:colId xmlns:a16="http://schemas.microsoft.com/office/drawing/2014/main" val="31508658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385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718096-1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RECOVERY TANK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A14LINE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0421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20 ZP GRADE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FAS08E02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3592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719452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WASHER, 5/16 ID, 1.500 OD, .062 THK,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FAS12I09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7212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5/16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95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4506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5050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Recovery Tank </a:t>
            </a:r>
            <a:r>
              <a:rPr lang="en-US" dirty="0" err="1"/>
              <a:t>Pg</a:t>
            </a:r>
            <a:r>
              <a:rPr lang="en-US" dirty="0"/>
              <a:t> 1 of 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369332"/>
            <a:ext cx="6819900" cy="51149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000250" y="1876425"/>
            <a:ext cx="590550" cy="5715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95500" y="4552950"/>
            <a:ext cx="495300" cy="4572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353050" y="2352675"/>
            <a:ext cx="409575" cy="4476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10200" y="4476750"/>
            <a:ext cx="485775" cy="4191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00050" y="1792843"/>
            <a:ext cx="1019175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(4)717024</a:t>
            </a:r>
          </a:p>
          <a:p>
            <a:pPr algn="ctr"/>
            <a:r>
              <a:rPr lang="en-US" sz="1400" dirty="0"/>
              <a:t>(4)719452</a:t>
            </a:r>
          </a:p>
          <a:p>
            <a:pPr algn="ctr"/>
            <a:r>
              <a:rPr lang="en-US" sz="1400" dirty="0"/>
              <a:t>(4)3400384</a:t>
            </a:r>
          </a:p>
        </p:txBody>
      </p:sp>
      <p:cxnSp>
        <p:nvCxnSpPr>
          <p:cNvPr id="13" name="Straight Arrow Connector 12"/>
          <p:cNvCxnSpPr>
            <a:stCxn id="11" idx="3"/>
            <a:endCxn id="5" idx="2"/>
          </p:cNvCxnSpPr>
          <p:nvPr/>
        </p:nvCxnSpPr>
        <p:spPr>
          <a:xfrm>
            <a:off x="1419225" y="2162175"/>
            <a:ext cx="581025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57950" y="723900"/>
            <a:ext cx="8858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718096-1</a:t>
            </a:r>
          </a:p>
        </p:txBody>
      </p:sp>
      <p:cxnSp>
        <p:nvCxnSpPr>
          <p:cNvPr id="15" name="Straight Arrow Connector 14"/>
          <p:cNvCxnSpPr>
            <a:stCxn id="12" idx="1"/>
          </p:cNvCxnSpPr>
          <p:nvPr/>
        </p:nvCxnSpPr>
        <p:spPr>
          <a:xfrm flipH="1">
            <a:off x="6019800" y="877789"/>
            <a:ext cx="438150" cy="15388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62062" y="5658694"/>
            <a:ext cx="6619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Attach recovery tank (718096-1) to the frame by aligning and securing with 4 screws (717024), 4 conical washers (3400384), and 4 washers (719452)</a:t>
            </a:r>
          </a:p>
        </p:txBody>
      </p:sp>
    </p:spTree>
    <p:extLst>
      <p:ext uri="{BB962C8B-B14F-4D97-AF65-F5344CB8AC3E}">
        <p14:creationId xmlns:p14="http://schemas.microsoft.com/office/powerpoint/2010/main" val="9336254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2397" y="1092314"/>
            <a:ext cx="6054739" cy="454105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5050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Recovery Tank </a:t>
            </a:r>
            <a:r>
              <a:rPr lang="en-US" dirty="0" err="1"/>
              <a:t>Pg</a:t>
            </a:r>
            <a:r>
              <a:rPr lang="en-US" dirty="0"/>
              <a:t> 2 of 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950" y="335472"/>
            <a:ext cx="4241800" cy="318135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876925" y="1228725"/>
            <a:ext cx="1362075" cy="8477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806950" y="335472"/>
            <a:ext cx="4241800" cy="318135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971676" y="1571625"/>
            <a:ext cx="1562100" cy="13239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11" idx="6"/>
            <a:endCxn id="10" idx="1"/>
          </p:cNvCxnSpPr>
          <p:nvPr/>
        </p:nvCxnSpPr>
        <p:spPr>
          <a:xfrm flipV="1">
            <a:off x="3533776" y="1926147"/>
            <a:ext cx="1273174" cy="30746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020050" y="1283255"/>
            <a:ext cx="102870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(4)717024</a:t>
            </a:r>
          </a:p>
          <a:p>
            <a:pPr algn="ctr"/>
            <a:r>
              <a:rPr lang="en-US" sz="1400" dirty="0"/>
              <a:t>(4)719452</a:t>
            </a:r>
          </a:p>
          <a:p>
            <a:pPr algn="ctr"/>
            <a:r>
              <a:rPr lang="en-US" sz="1400" dirty="0"/>
              <a:t>(4)3400384</a:t>
            </a:r>
          </a:p>
        </p:txBody>
      </p:sp>
      <p:cxnSp>
        <p:nvCxnSpPr>
          <p:cNvPr id="16" name="Straight Arrow Connector 15"/>
          <p:cNvCxnSpPr>
            <a:stCxn id="14" idx="1"/>
            <a:endCxn id="9" idx="6"/>
          </p:cNvCxnSpPr>
          <p:nvPr/>
        </p:nvCxnSpPr>
        <p:spPr>
          <a:xfrm flipH="1">
            <a:off x="7239000" y="1652587"/>
            <a:ext cx="781050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99012" y="4459533"/>
            <a:ext cx="4257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Underneath the frame, there are 2 mounting points on both sides of the frame.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with 4 screws (717024), 4 conical washers (3400384), and 4 washers (719452)</a:t>
            </a:r>
          </a:p>
        </p:txBody>
      </p:sp>
    </p:spTree>
    <p:extLst>
      <p:ext uri="{BB962C8B-B14F-4D97-AF65-F5344CB8AC3E}">
        <p14:creationId xmlns:p14="http://schemas.microsoft.com/office/powerpoint/2010/main" val="17386722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Brake Adjustment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697036"/>
              </p:ext>
            </p:extLst>
          </p:nvPr>
        </p:nvGraphicFramePr>
        <p:xfrm>
          <a:off x="-1" y="2496344"/>
          <a:ext cx="9144000" cy="1501140"/>
        </p:xfrm>
        <a:graphic>
          <a:graphicData uri="http://schemas.openxmlformats.org/drawingml/2006/table">
            <a:tbl>
              <a:tblPr/>
              <a:tblGrid>
                <a:gridCol w="1630497">
                  <a:extLst>
                    <a:ext uri="{9D8B030D-6E8A-4147-A177-3AD203B41FA5}">
                      <a16:colId xmlns:a16="http://schemas.microsoft.com/office/drawing/2014/main" val="799410832"/>
                    </a:ext>
                  </a:extLst>
                </a:gridCol>
                <a:gridCol w="4120309">
                  <a:extLst>
                    <a:ext uri="{9D8B030D-6E8A-4147-A177-3AD203B41FA5}">
                      <a16:colId xmlns:a16="http://schemas.microsoft.com/office/drawing/2014/main" val="2585668597"/>
                    </a:ext>
                  </a:extLst>
                </a:gridCol>
                <a:gridCol w="1410158">
                  <a:extLst>
                    <a:ext uri="{9D8B030D-6E8A-4147-A177-3AD203B41FA5}">
                      <a16:colId xmlns:a16="http://schemas.microsoft.com/office/drawing/2014/main" val="541584846"/>
                    </a:ext>
                  </a:extLst>
                </a:gridCol>
                <a:gridCol w="1983036">
                  <a:extLst>
                    <a:ext uri="{9D8B030D-6E8A-4147-A177-3AD203B41FA5}">
                      <a16:colId xmlns:a16="http://schemas.microsoft.com/office/drawing/2014/main" val="12054961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634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3/8 X .750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MIN01G02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4599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RING-RUE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MIN02J05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8324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3/8 x 1.125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FAS08H02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16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4652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56408" y="1161269"/>
            <a:ext cx="5937237" cy="445292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79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926435" y="4024084"/>
            <a:ext cx="971550" cy="6667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88255" y="4203571"/>
            <a:ext cx="78374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711679</a:t>
            </a:r>
          </a:p>
        </p:txBody>
      </p:sp>
      <p:cxnSp>
        <p:nvCxnSpPr>
          <p:cNvPr id="15" name="Straight Arrow Connector 14"/>
          <p:cNvCxnSpPr>
            <a:stCxn id="13" idx="1"/>
            <a:endCxn id="12" idx="6"/>
          </p:cNvCxnSpPr>
          <p:nvPr/>
        </p:nvCxnSpPr>
        <p:spPr>
          <a:xfrm flipH="1" flipV="1">
            <a:off x="2897985" y="4357459"/>
            <a:ext cx="890270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67300" y="3126123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spring (600127) to the frame with pin (711679)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27622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 Adjustment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</p:spTree>
    <p:extLst>
      <p:ext uri="{BB962C8B-B14F-4D97-AF65-F5344CB8AC3E}">
        <p14:creationId xmlns:p14="http://schemas.microsoft.com/office/powerpoint/2010/main" val="223125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6" t="21193" r="20412" b="5927"/>
          <a:stretch/>
        </p:blipFill>
        <p:spPr>
          <a:xfrm>
            <a:off x="3476624" y="358178"/>
            <a:ext cx="3286125" cy="2775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3221593"/>
            <a:ext cx="5553075" cy="312360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000500" y="4170321"/>
            <a:ext cx="923925" cy="61307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28003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 Cable Pulley </a:t>
            </a:r>
            <a:r>
              <a:rPr lang="en-US" dirty="0" err="1"/>
              <a:t>Pg</a:t>
            </a:r>
            <a:r>
              <a:rPr lang="en-US" dirty="0"/>
              <a:t> 2 of 2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76623" y="347024"/>
            <a:ext cx="3286125" cy="277520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0" idx="2"/>
            <a:endCxn id="8" idx="0"/>
          </p:cNvCxnSpPr>
          <p:nvPr/>
        </p:nvCxnSpPr>
        <p:spPr>
          <a:xfrm flipH="1">
            <a:off x="4462463" y="3122231"/>
            <a:ext cx="657223" cy="104809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3364" y="1857375"/>
            <a:ext cx="2847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Repeat steps from previous page </a:t>
            </a:r>
          </a:p>
        </p:txBody>
      </p:sp>
    </p:spTree>
    <p:extLst>
      <p:ext uri="{BB962C8B-B14F-4D97-AF65-F5344CB8AC3E}">
        <p14:creationId xmlns:p14="http://schemas.microsoft.com/office/powerpoint/2010/main" val="41582634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7622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 Adjustment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8415" y="1028016"/>
            <a:ext cx="5269468" cy="39521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3588" y="1028015"/>
            <a:ext cx="5269469" cy="395210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238875" y="2390775"/>
            <a:ext cx="733425" cy="16478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95412" y="5798433"/>
            <a:ext cx="6353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Adjust LH and RH brake cables at the turnbuckle so that there is no slack in the cable. Adjust so that there are 2 clicks when pressing on the brake in the console</a:t>
            </a:r>
          </a:p>
        </p:txBody>
      </p:sp>
    </p:spTree>
    <p:extLst>
      <p:ext uri="{BB962C8B-B14F-4D97-AF65-F5344CB8AC3E}">
        <p14:creationId xmlns:p14="http://schemas.microsoft.com/office/powerpoint/2010/main" val="381666752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7622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Brake Adjustment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4013" y="1037671"/>
            <a:ext cx="5346700" cy="4010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2737" y="1037670"/>
            <a:ext cx="5346702" cy="401002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762750" y="1762125"/>
            <a:ext cx="419100" cy="4000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5967" y="5833131"/>
            <a:ext cx="825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pin (3400117) and rue ring (3400125) to connect clevis to the console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Make sure that clevis connected to pulley is all the way tightened down. Nut must be flush with clevis </a:t>
            </a:r>
          </a:p>
        </p:txBody>
      </p:sp>
      <p:sp>
        <p:nvSpPr>
          <p:cNvPr id="10" name="Oval 9"/>
          <p:cNvSpPr/>
          <p:nvPr/>
        </p:nvSpPr>
        <p:spPr>
          <a:xfrm>
            <a:off x="6650966" y="974785"/>
            <a:ext cx="750498" cy="51758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17044" y="969150"/>
            <a:ext cx="81951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3400117</a:t>
            </a:r>
          </a:p>
          <a:p>
            <a:pPr algn="ctr"/>
            <a:r>
              <a:rPr lang="en-US" sz="1400" dirty="0"/>
              <a:t>3400125</a:t>
            </a:r>
          </a:p>
        </p:txBody>
      </p:sp>
      <p:cxnSp>
        <p:nvCxnSpPr>
          <p:cNvPr id="13" name="Straight Arrow Connector 12"/>
          <p:cNvCxnSpPr>
            <a:stCxn id="11" idx="3"/>
            <a:endCxn id="10" idx="2"/>
          </p:cNvCxnSpPr>
          <p:nvPr/>
        </p:nvCxnSpPr>
        <p:spPr>
          <a:xfrm>
            <a:off x="5636554" y="1230760"/>
            <a:ext cx="1014412" cy="281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7509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Water Strainer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31215"/>
              </p:ext>
            </p:extLst>
          </p:nvPr>
        </p:nvGraphicFramePr>
        <p:xfrm>
          <a:off x="0" y="1149023"/>
          <a:ext cx="9144000" cy="3743325"/>
        </p:xfrm>
        <a:graphic>
          <a:graphicData uri="http://schemas.openxmlformats.org/drawingml/2006/table">
            <a:tbl>
              <a:tblPr/>
              <a:tblGrid>
                <a:gridCol w="1943356">
                  <a:extLst>
                    <a:ext uri="{9D8B030D-6E8A-4147-A177-3AD203B41FA5}">
                      <a16:colId xmlns:a16="http://schemas.microsoft.com/office/drawing/2014/main" val="253507151"/>
                    </a:ext>
                  </a:extLst>
                </a:gridCol>
                <a:gridCol w="3573047">
                  <a:extLst>
                    <a:ext uri="{9D8B030D-6E8A-4147-A177-3AD203B41FA5}">
                      <a16:colId xmlns:a16="http://schemas.microsoft.com/office/drawing/2014/main" val="1667237116"/>
                    </a:ext>
                  </a:extLst>
                </a:gridCol>
                <a:gridCol w="1745610">
                  <a:extLst>
                    <a:ext uri="{9D8B030D-6E8A-4147-A177-3AD203B41FA5}">
                      <a16:colId xmlns:a16="http://schemas.microsoft.com/office/drawing/2014/main" val="328746903"/>
                    </a:ext>
                  </a:extLst>
                </a:gridCol>
                <a:gridCol w="1881987">
                  <a:extLst>
                    <a:ext uri="{9D8B030D-6E8A-4147-A177-3AD203B41FA5}">
                      <a16:colId xmlns:a16="http://schemas.microsoft.com/office/drawing/2014/main" val="247742246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7497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B2-TG-S702C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CYLINDRICAL SOLUTION CONTROL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4566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3302193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CLAMP - SCREW  .69" to 1.5" DIA  201SS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MIN04B04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044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TUBING, .75 ID X 5.63 VINYL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4109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11038247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25 ZP CLASS 8.8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FAS07F02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778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5/16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5283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TUBING, .75 ID X 22.00 VINYL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2167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TUBING, .75 ID X 6.88 VINYL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9290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731554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FTG, STR, 1/2 NPT TO 3/4 BARB, PLASTIC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A1803F01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287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6692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24" y="106363"/>
            <a:ext cx="7000875" cy="530073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4955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Water Strainer </a:t>
            </a:r>
            <a:r>
              <a:rPr lang="en-US" dirty="0" err="1"/>
              <a:t>Pg</a:t>
            </a:r>
            <a:r>
              <a:rPr lang="en-US" dirty="0"/>
              <a:t> 1 of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57950" y="495300"/>
            <a:ext cx="188595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B2-TG-S702C</a:t>
            </a:r>
          </a:p>
          <a:p>
            <a:pPr algn="ctr"/>
            <a:r>
              <a:rPr lang="en-US" sz="1400" dirty="0"/>
              <a:t>*Hoses are not put on during sub assembly*</a:t>
            </a: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>
            <a:off x="5486400" y="864632"/>
            <a:ext cx="971550" cy="65936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85950" y="1114425"/>
            <a:ext cx="2105025" cy="9906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9062" y="1455836"/>
            <a:ext cx="10191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(2)3302193</a:t>
            </a:r>
          </a:p>
        </p:txBody>
      </p:sp>
      <p:cxnSp>
        <p:nvCxnSpPr>
          <p:cNvPr id="21" name="Straight Arrow Connector 20"/>
          <p:cNvCxnSpPr>
            <a:stCxn id="19" idx="3"/>
            <a:endCxn id="18" idx="2"/>
          </p:cNvCxnSpPr>
          <p:nvPr/>
        </p:nvCxnSpPr>
        <p:spPr>
          <a:xfrm>
            <a:off x="1138237" y="1609725"/>
            <a:ext cx="747713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33800" y="106363"/>
            <a:ext cx="7429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718169</a:t>
            </a:r>
          </a:p>
        </p:txBody>
      </p:sp>
      <p:cxnSp>
        <p:nvCxnSpPr>
          <p:cNvPr id="24" name="Straight Arrow Connector 23"/>
          <p:cNvCxnSpPr>
            <a:stCxn id="22" idx="2"/>
          </p:cNvCxnSpPr>
          <p:nvPr/>
        </p:nvCxnSpPr>
        <p:spPr>
          <a:xfrm flipH="1">
            <a:off x="4095750" y="414140"/>
            <a:ext cx="9525" cy="45049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71575" y="5727837"/>
            <a:ext cx="6800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hose (718169) onto assembly (B2-TG-S702C) and secure with 2 clamps (3302193)</a:t>
            </a:r>
          </a:p>
        </p:txBody>
      </p:sp>
    </p:spTree>
    <p:extLst>
      <p:ext uri="{BB962C8B-B14F-4D97-AF65-F5344CB8AC3E}">
        <p14:creationId xmlns:p14="http://schemas.microsoft.com/office/powerpoint/2010/main" val="30073793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57576"/>
            <a:ext cx="4216400" cy="31623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4955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Water Strainer </a:t>
            </a:r>
            <a:r>
              <a:rPr lang="en-US" dirty="0" err="1"/>
              <a:t>Pg</a:t>
            </a:r>
            <a:r>
              <a:rPr lang="en-US" dirty="0"/>
              <a:t> 2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3514"/>
            <a:ext cx="4216400" cy="3162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3457576"/>
            <a:ext cx="4216400" cy="31623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 rot="21005863">
            <a:off x="6045243" y="4994040"/>
            <a:ext cx="1200733" cy="501911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64450" y="4160882"/>
            <a:ext cx="112395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(2)11038247</a:t>
            </a:r>
          </a:p>
          <a:p>
            <a:pPr algn="ctr"/>
            <a:r>
              <a:rPr lang="en-US" sz="1400" dirty="0"/>
              <a:t>(2)3400384</a:t>
            </a:r>
          </a:p>
        </p:txBody>
      </p:sp>
      <p:cxnSp>
        <p:nvCxnSpPr>
          <p:cNvPr id="10" name="Straight Arrow Connector 9"/>
          <p:cNvCxnSpPr>
            <a:stCxn id="9" idx="2"/>
            <a:endCxn id="8" idx="6"/>
          </p:cNvCxnSpPr>
          <p:nvPr/>
        </p:nvCxnSpPr>
        <p:spPr>
          <a:xfrm flipH="1">
            <a:off x="7237032" y="4684102"/>
            <a:ext cx="989393" cy="45765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9412" y="1375332"/>
            <a:ext cx="37433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water strainer assembly onto frame by securing with 2 screws (11038247) and 2 conical washers (3400384)</a:t>
            </a:r>
          </a:p>
        </p:txBody>
      </p:sp>
    </p:spTree>
    <p:extLst>
      <p:ext uri="{BB962C8B-B14F-4D97-AF65-F5344CB8AC3E}">
        <p14:creationId xmlns:p14="http://schemas.microsoft.com/office/powerpoint/2010/main" val="276604502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49555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Water Strainer </a:t>
            </a:r>
            <a:r>
              <a:rPr lang="en-US" dirty="0" err="1"/>
              <a:t>Pg</a:t>
            </a:r>
            <a:r>
              <a:rPr lang="en-US" dirty="0"/>
              <a:t> 3 of 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1"/>
          <a:stretch/>
        </p:blipFill>
        <p:spPr>
          <a:xfrm rot="5400000">
            <a:off x="-114896" y="2647354"/>
            <a:ext cx="4111227" cy="36361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92869"/>
            <a:ext cx="4348162" cy="3261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394" y="3467100"/>
            <a:ext cx="4095750" cy="30718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93394" y="3467100"/>
            <a:ext cx="4095750" cy="307181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24425" y="1114425"/>
            <a:ext cx="876300" cy="7429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9" idx="0"/>
            <a:endCxn id="10" idx="4"/>
          </p:cNvCxnSpPr>
          <p:nvPr/>
        </p:nvCxnSpPr>
        <p:spPr>
          <a:xfrm flipH="1" flipV="1">
            <a:off x="5362575" y="1857375"/>
            <a:ext cx="978694" cy="160972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70459" y="3242446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718170</a:t>
            </a:r>
          </a:p>
        </p:txBody>
      </p:sp>
      <p:cxnSp>
        <p:nvCxnSpPr>
          <p:cNvPr id="15" name="Straight Arrow Connector 14"/>
          <p:cNvCxnSpPr>
            <a:stCxn id="13" idx="2"/>
          </p:cNvCxnSpPr>
          <p:nvPr/>
        </p:nvCxnSpPr>
        <p:spPr>
          <a:xfrm flipH="1">
            <a:off x="1503759" y="3550223"/>
            <a:ext cx="633413" cy="65097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58803" y="5135454"/>
            <a:ext cx="1196578" cy="1169551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(4)3302193</a:t>
            </a:r>
          </a:p>
          <a:p>
            <a:pPr algn="ctr"/>
            <a:r>
              <a:rPr lang="en-US" sz="1400" dirty="0"/>
              <a:t>*2 clamps for hose going to solution tank not pictured*</a:t>
            </a:r>
          </a:p>
        </p:txBody>
      </p:sp>
      <p:sp>
        <p:nvSpPr>
          <p:cNvPr id="17" name="Oval 16"/>
          <p:cNvSpPr/>
          <p:nvPr/>
        </p:nvSpPr>
        <p:spPr>
          <a:xfrm>
            <a:off x="5924550" y="4096940"/>
            <a:ext cx="416719" cy="82748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570559" y="5896648"/>
            <a:ext cx="742950" cy="75247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stCxn id="16" idx="1"/>
            <a:endCxn id="19" idx="7"/>
          </p:cNvCxnSpPr>
          <p:nvPr/>
        </p:nvCxnSpPr>
        <p:spPr>
          <a:xfrm flipH="1">
            <a:off x="3204706" y="5720230"/>
            <a:ext cx="554097" cy="28661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6" idx="3"/>
            <a:endCxn id="17" idx="2"/>
          </p:cNvCxnSpPr>
          <p:nvPr/>
        </p:nvCxnSpPr>
        <p:spPr>
          <a:xfrm flipV="1">
            <a:off x="4955381" y="4510683"/>
            <a:ext cx="969169" cy="120954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-7145" y="5688109"/>
            <a:ext cx="2132409" cy="116955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718168</a:t>
            </a:r>
          </a:p>
          <a:p>
            <a:pPr algn="ctr"/>
            <a:r>
              <a:rPr lang="en-US" sz="1400" dirty="0"/>
              <a:t>731554</a:t>
            </a:r>
          </a:p>
          <a:p>
            <a:pPr algn="ctr"/>
            <a:r>
              <a:rPr lang="en-US" sz="1400" dirty="0"/>
              <a:t>*Hose, fitting, and clamps not pictured going to solution tank*</a:t>
            </a:r>
          </a:p>
        </p:txBody>
      </p:sp>
      <p:cxnSp>
        <p:nvCxnSpPr>
          <p:cNvPr id="28" name="Straight Arrow Connector 27"/>
          <p:cNvCxnSpPr>
            <a:stCxn id="26" idx="3"/>
            <a:endCxn id="19" idx="2"/>
          </p:cNvCxnSpPr>
          <p:nvPr/>
        </p:nvCxnSpPr>
        <p:spPr>
          <a:xfrm>
            <a:off x="2125264" y="6272885"/>
            <a:ext cx="445295" cy="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625327" y="2437584"/>
            <a:ext cx="781051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718169</a:t>
            </a:r>
          </a:p>
        </p:txBody>
      </p:sp>
      <p:cxnSp>
        <p:nvCxnSpPr>
          <p:cNvPr id="35" name="Straight Arrow Connector 34"/>
          <p:cNvCxnSpPr>
            <a:stCxn id="29" idx="2"/>
          </p:cNvCxnSpPr>
          <p:nvPr/>
        </p:nvCxnSpPr>
        <p:spPr>
          <a:xfrm flipH="1">
            <a:off x="2503884" y="2745361"/>
            <a:ext cx="511969" cy="139058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1362075" y="4465438"/>
            <a:ext cx="458390" cy="36373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stCxn id="19" idx="1"/>
            <a:endCxn id="34" idx="5"/>
          </p:cNvCxnSpPr>
          <p:nvPr/>
        </p:nvCxnSpPr>
        <p:spPr>
          <a:xfrm flipH="1" flipV="1">
            <a:off x="1753335" y="4775907"/>
            <a:ext cx="926027" cy="123093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2633" y="676882"/>
            <a:ext cx="38969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hose (718170) from the water strainer to the solution delivery bar with 2 clamps (3302193)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hose (718168) from the water strainer to the bottom of the solution tank with 2 clamps (3302193)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591175" y="6006845"/>
            <a:ext cx="17526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Solution delivery bar</a:t>
            </a:r>
          </a:p>
        </p:txBody>
      </p:sp>
      <p:cxnSp>
        <p:nvCxnSpPr>
          <p:cNvPr id="41" name="Straight Arrow Connector 40"/>
          <p:cNvCxnSpPr>
            <a:stCxn id="39" idx="0"/>
          </p:cNvCxnSpPr>
          <p:nvPr/>
        </p:nvCxnSpPr>
        <p:spPr>
          <a:xfrm flipH="1" flipV="1">
            <a:off x="6457950" y="5295900"/>
            <a:ext cx="9525" cy="71094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0347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Tank Support and Ground Chain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758909"/>
              </p:ext>
            </p:extLst>
          </p:nvPr>
        </p:nvGraphicFramePr>
        <p:xfrm>
          <a:off x="1" y="1126649"/>
          <a:ext cx="9143999" cy="4686300"/>
        </p:xfrm>
        <a:graphic>
          <a:graphicData uri="http://schemas.openxmlformats.org/drawingml/2006/table">
            <a:tbl>
              <a:tblPr/>
              <a:tblGrid>
                <a:gridCol w="2120455">
                  <a:extLst>
                    <a:ext uri="{9D8B030D-6E8A-4147-A177-3AD203B41FA5}">
                      <a16:colId xmlns:a16="http://schemas.microsoft.com/office/drawing/2014/main" val="852093351"/>
                    </a:ext>
                  </a:extLst>
                </a:gridCol>
                <a:gridCol w="3065360">
                  <a:extLst>
                    <a:ext uri="{9D8B030D-6E8A-4147-A177-3AD203B41FA5}">
                      <a16:colId xmlns:a16="http://schemas.microsoft.com/office/drawing/2014/main" val="1725629417"/>
                    </a:ext>
                  </a:extLst>
                </a:gridCol>
                <a:gridCol w="1904691">
                  <a:extLst>
                    <a:ext uri="{9D8B030D-6E8A-4147-A177-3AD203B41FA5}">
                      <a16:colId xmlns:a16="http://schemas.microsoft.com/office/drawing/2014/main" val="3654575969"/>
                    </a:ext>
                  </a:extLst>
                </a:gridCol>
                <a:gridCol w="2053493">
                  <a:extLst>
                    <a:ext uri="{9D8B030D-6E8A-4147-A177-3AD203B41FA5}">
                      <a16:colId xmlns:a16="http://schemas.microsoft.com/office/drawing/2014/main" val="10040375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2095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718211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SUPPORT, TANK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A1912E05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5328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730980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INSERT-M6-1.00, 4.2 - 6.6 GRIP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MIN02D09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3557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35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FAS13H10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477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730609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M8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FAS04H10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559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CHAIN-GROUNDING -1/0 ZP 17 LINKS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072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711565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WASHER-EXT LOCK 5/16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FAS02H06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3571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719150-1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ASSY, BACK-UP ALARM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8121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717030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M8-1.25 X 20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FAS08E03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5038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5/16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MIN01I07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1760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M6-1.00 X 20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FAS08F07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609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711504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WASHER-FLAT 1/4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MIN02D05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535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4389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40862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Tank Support and Ground Chain </a:t>
            </a:r>
            <a:r>
              <a:rPr lang="en-US" dirty="0" err="1"/>
              <a:t>Pg</a:t>
            </a:r>
            <a:r>
              <a:rPr lang="en-US" dirty="0"/>
              <a:t> 1 of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07" y="369332"/>
            <a:ext cx="4010768" cy="30080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07" y="3482742"/>
            <a:ext cx="3971924" cy="2978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41" y="369331"/>
            <a:ext cx="4018333" cy="301375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182940" y="5008327"/>
            <a:ext cx="1809750" cy="6191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63715" y="3598627"/>
            <a:ext cx="7810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718211</a:t>
            </a:r>
          </a:p>
        </p:txBody>
      </p:sp>
      <p:cxnSp>
        <p:nvCxnSpPr>
          <p:cNvPr id="12" name="Straight Arrow Connector 11"/>
          <p:cNvCxnSpPr>
            <a:stCxn id="10" idx="2"/>
          </p:cNvCxnSpPr>
          <p:nvPr/>
        </p:nvCxnSpPr>
        <p:spPr>
          <a:xfrm>
            <a:off x="5154240" y="3906404"/>
            <a:ext cx="161925" cy="48279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92265" y="5113102"/>
            <a:ext cx="9525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(2)730980</a:t>
            </a:r>
          </a:p>
        </p:txBody>
      </p:sp>
      <p:cxnSp>
        <p:nvCxnSpPr>
          <p:cNvPr id="15" name="Straight Arrow Connector 14"/>
          <p:cNvCxnSpPr>
            <a:stCxn id="13" idx="3"/>
            <a:endCxn id="9" idx="2"/>
          </p:cNvCxnSpPr>
          <p:nvPr/>
        </p:nvCxnSpPr>
        <p:spPr>
          <a:xfrm>
            <a:off x="5544765" y="5266991"/>
            <a:ext cx="638175" cy="50899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51897" y="184666"/>
            <a:ext cx="353134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Drill out holes out with 3/8 bit. DO NOT OPEN HOLES TOO MUCH, INSERT WILL NOT FIT </a:t>
            </a:r>
          </a:p>
        </p:txBody>
      </p:sp>
      <p:sp>
        <p:nvSpPr>
          <p:cNvPr id="18" name="Oval 17"/>
          <p:cNvSpPr/>
          <p:nvPr/>
        </p:nvSpPr>
        <p:spPr>
          <a:xfrm>
            <a:off x="6629400" y="1181100"/>
            <a:ext cx="1666875" cy="69227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>
            <a:stCxn id="17" idx="2"/>
            <a:endCxn id="18" idx="0"/>
          </p:cNvCxnSpPr>
          <p:nvPr/>
        </p:nvCxnSpPr>
        <p:spPr>
          <a:xfrm>
            <a:off x="6817569" y="707886"/>
            <a:ext cx="645269" cy="47321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1741" y="4500384"/>
            <a:ext cx="4018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Drill out holes in tank support (718211) with a 3/8 drill bit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2 inserts (730980) into tank support </a:t>
            </a:r>
          </a:p>
        </p:txBody>
      </p:sp>
    </p:spTree>
    <p:extLst>
      <p:ext uri="{BB962C8B-B14F-4D97-AF65-F5344CB8AC3E}">
        <p14:creationId xmlns:p14="http://schemas.microsoft.com/office/powerpoint/2010/main" val="418733517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1" y="0"/>
            <a:ext cx="40862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Tank Support and Ground Chain </a:t>
            </a:r>
            <a:r>
              <a:rPr lang="en-US" dirty="0" err="1"/>
              <a:t>Pg</a:t>
            </a:r>
            <a:r>
              <a:rPr lang="en-US" dirty="0"/>
              <a:t> 2 of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56"/>
          <a:stretch/>
        </p:blipFill>
        <p:spPr>
          <a:xfrm>
            <a:off x="676275" y="441047"/>
            <a:ext cx="7791450" cy="416905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933575" y="2409825"/>
            <a:ext cx="752475" cy="4857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810250" y="2571750"/>
            <a:ext cx="400050" cy="3714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352925" y="1790701"/>
            <a:ext cx="333375" cy="3048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38150" y="2175658"/>
            <a:ext cx="742950" cy="95410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718113</a:t>
            </a:r>
          </a:p>
          <a:p>
            <a:pPr algn="ctr"/>
            <a:r>
              <a:rPr lang="en-US" sz="1400" dirty="0"/>
              <a:t>730609</a:t>
            </a:r>
          </a:p>
          <a:p>
            <a:pPr algn="ctr"/>
            <a:r>
              <a:rPr lang="en-US" sz="1400" dirty="0"/>
              <a:t>718422</a:t>
            </a:r>
          </a:p>
          <a:p>
            <a:pPr algn="ctr"/>
            <a:r>
              <a:rPr lang="en-US" sz="1400" dirty="0"/>
              <a:t>711565</a:t>
            </a:r>
          </a:p>
        </p:txBody>
      </p:sp>
      <p:cxnSp>
        <p:nvCxnSpPr>
          <p:cNvPr id="12" name="Straight Arrow Connector 11"/>
          <p:cNvCxnSpPr>
            <a:stCxn id="10" idx="3"/>
            <a:endCxn id="7" idx="2"/>
          </p:cNvCxnSpPr>
          <p:nvPr/>
        </p:nvCxnSpPr>
        <p:spPr>
          <a:xfrm>
            <a:off x="1181100" y="2652712"/>
            <a:ext cx="752475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62124" y="963771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718211</a:t>
            </a:r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>
            <a:off x="2514599" y="1117660"/>
            <a:ext cx="790576" cy="803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05175" y="3243500"/>
            <a:ext cx="87630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719150-1</a:t>
            </a:r>
          </a:p>
        </p:txBody>
      </p:sp>
      <p:cxnSp>
        <p:nvCxnSpPr>
          <p:cNvPr id="18" name="Straight Arrow Connector 17"/>
          <p:cNvCxnSpPr>
            <a:stCxn id="16" idx="0"/>
          </p:cNvCxnSpPr>
          <p:nvPr/>
        </p:nvCxnSpPr>
        <p:spPr>
          <a:xfrm flipV="1">
            <a:off x="3743325" y="2095502"/>
            <a:ext cx="123825" cy="114799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19925" y="2495877"/>
            <a:ext cx="104775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(2)717030</a:t>
            </a:r>
          </a:p>
          <a:p>
            <a:pPr algn="ctr"/>
            <a:r>
              <a:rPr lang="en-US" sz="1400" dirty="0"/>
              <a:t>(2)3400384</a:t>
            </a:r>
          </a:p>
        </p:txBody>
      </p:sp>
      <p:cxnSp>
        <p:nvCxnSpPr>
          <p:cNvPr id="21" name="Straight Arrow Connector 20"/>
          <p:cNvCxnSpPr>
            <a:stCxn id="19" idx="1"/>
            <a:endCxn id="8" idx="6"/>
          </p:cNvCxnSpPr>
          <p:nvPr/>
        </p:nvCxnSpPr>
        <p:spPr>
          <a:xfrm flipH="1">
            <a:off x="6210300" y="2757487"/>
            <a:ext cx="809625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76850" y="876300"/>
            <a:ext cx="933450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(2)600913</a:t>
            </a:r>
          </a:p>
          <a:p>
            <a:pPr algn="ctr"/>
            <a:r>
              <a:rPr lang="en-US" sz="1400" dirty="0"/>
              <a:t>(2)711504</a:t>
            </a:r>
          </a:p>
        </p:txBody>
      </p:sp>
      <p:cxnSp>
        <p:nvCxnSpPr>
          <p:cNvPr id="24" name="Straight Arrow Connector 23"/>
          <p:cNvCxnSpPr>
            <a:stCxn id="22" idx="1"/>
            <a:endCxn id="9" idx="7"/>
          </p:cNvCxnSpPr>
          <p:nvPr/>
        </p:nvCxnSpPr>
        <p:spPr>
          <a:xfrm flipH="1">
            <a:off x="4637478" y="1137910"/>
            <a:ext cx="639372" cy="69742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2425" y="4897954"/>
            <a:ext cx="84391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tank support with 2 screws (717024) and 2 conical washers (3400384)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After support is installed, install backup alarm (719150-1) onto tank support with 2 washers (711504) and 2 screws (600913). Make sure that the wire harness coming off of the backup alarm is on the left side when installed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ground chain (718422) onto frame with washer (730609), lock washer (711565), and screw (718113)</a:t>
            </a:r>
          </a:p>
        </p:txBody>
      </p:sp>
    </p:spTree>
    <p:extLst>
      <p:ext uri="{BB962C8B-B14F-4D97-AF65-F5344CB8AC3E}">
        <p14:creationId xmlns:p14="http://schemas.microsoft.com/office/powerpoint/2010/main" val="377118974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89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Drain Hoses and Recovery Tank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282687"/>
              </p:ext>
            </p:extLst>
          </p:nvPr>
        </p:nvGraphicFramePr>
        <p:xfrm>
          <a:off x="0" y="1030307"/>
          <a:ext cx="9144000" cy="4837375"/>
        </p:xfrm>
        <a:graphic>
          <a:graphicData uri="http://schemas.openxmlformats.org/drawingml/2006/table">
            <a:tbl>
              <a:tblPr/>
              <a:tblGrid>
                <a:gridCol w="1943354">
                  <a:extLst>
                    <a:ext uri="{9D8B030D-6E8A-4147-A177-3AD203B41FA5}">
                      <a16:colId xmlns:a16="http://schemas.microsoft.com/office/drawing/2014/main" val="3781705926"/>
                    </a:ext>
                  </a:extLst>
                </a:gridCol>
                <a:gridCol w="3573046">
                  <a:extLst>
                    <a:ext uri="{9D8B030D-6E8A-4147-A177-3AD203B41FA5}">
                      <a16:colId xmlns:a16="http://schemas.microsoft.com/office/drawing/2014/main" val="1580610651"/>
                    </a:ext>
                  </a:extLst>
                </a:gridCol>
                <a:gridCol w="1745612">
                  <a:extLst>
                    <a:ext uri="{9D8B030D-6E8A-4147-A177-3AD203B41FA5}">
                      <a16:colId xmlns:a16="http://schemas.microsoft.com/office/drawing/2014/main" val="408414936"/>
                    </a:ext>
                  </a:extLst>
                </a:gridCol>
                <a:gridCol w="1881988">
                  <a:extLst>
                    <a:ext uri="{9D8B030D-6E8A-4147-A177-3AD203B41FA5}">
                      <a16:colId xmlns:a16="http://schemas.microsoft.com/office/drawing/2014/main" val="2604867920"/>
                    </a:ext>
                  </a:extLst>
                </a:gridCol>
              </a:tblGrid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33657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718189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ASSEMBLY, REC DRAIN HOSE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A1812H02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624626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718190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ASSEMBLY, SOL DRAIN HOSE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A1812H03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831925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3300509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TUBE-WD TANK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A1907C03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839062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730518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TUBE, SS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A1804I01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649301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730531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PLUG, EXPANSION, 1.88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A1814G01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708921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730520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LANYARD, CAP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A1804I01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017872"/>
                  </a:ext>
                </a:extLst>
              </a:tr>
              <a:tr h="302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3312189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CLAMP - SCREW  1.25" to 2.25" DIA  201SS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MIN04E02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77468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731539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LANYARD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A1804G01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853298"/>
                  </a:ext>
                </a:extLst>
              </a:tr>
              <a:tr h="302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3300451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PLUG-ADJ DRAIN HOSE CLOSURE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A1906C01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547375"/>
                  </a:ext>
                </a:extLst>
              </a:tr>
              <a:tr h="302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3300336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CLAMP - SCREW  2" to 3" DIA  201SS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A1802F02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892603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718192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PLT, DRAIN HOSE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A1912F05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035501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718193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EDGING, 3/6 X 15"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H01LINE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936850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718194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EDGING, 3/6 X 10.5"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H01LINE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629279"/>
                  </a:ext>
                </a:extLst>
              </a:tr>
              <a:tr h="302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3400383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WASHER-CONICAL SPRING 1/4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MIN01H07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437120"/>
                  </a:ext>
                </a:extLst>
              </a:tr>
              <a:tr h="302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11038064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BLT-HH M6 X 1.0 X 12 STL ZD 8.8 DIN 933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FAS13C08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894678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718195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SUPPORT, HOSE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A1912F04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606129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718309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HANGER, 2.38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A1814H01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259559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600933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M6-1.00 SS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FAS08F05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389096"/>
                  </a:ext>
                </a:extLst>
              </a:tr>
              <a:tr h="1670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600913</a:t>
                      </a: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M6-1.00 X 20 SS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FAS08F07</a:t>
                      </a:r>
                    </a:p>
                  </a:txBody>
                  <a:tcPr marL="8352" marR="8352" marT="8352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708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909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333375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Brakes/Cable Material List &amp; Locations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155591"/>
              </p:ext>
            </p:extLst>
          </p:nvPr>
        </p:nvGraphicFramePr>
        <p:xfrm>
          <a:off x="-1" y="1056630"/>
          <a:ext cx="9144000" cy="5099685"/>
        </p:xfrm>
        <a:graphic>
          <a:graphicData uri="http://schemas.openxmlformats.org/drawingml/2006/table">
            <a:tbl>
              <a:tblPr/>
              <a:tblGrid>
                <a:gridCol w="1725063">
                  <a:extLst>
                    <a:ext uri="{9D8B030D-6E8A-4147-A177-3AD203B41FA5}">
                      <a16:colId xmlns:a16="http://schemas.microsoft.com/office/drawing/2014/main" val="1794529994"/>
                    </a:ext>
                  </a:extLst>
                </a:gridCol>
                <a:gridCol w="3916360">
                  <a:extLst>
                    <a:ext uri="{9D8B030D-6E8A-4147-A177-3AD203B41FA5}">
                      <a16:colId xmlns:a16="http://schemas.microsoft.com/office/drawing/2014/main" val="3064826650"/>
                    </a:ext>
                  </a:extLst>
                </a:gridCol>
                <a:gridCol w="1491946">
                  <a:extLst>
                    <a:ext uri="{9D8B030D-6E8A-4147-A177-3AD203B41FA5}">
                      <a16:colId xmlns:a16="http://schemas.microsoft.com/office/drawing/2014/main" val="1900679535"/>
                    </a:ext>
                  </a:extLst>
                </a:gridCol>
                <a:gridCol w="2010631">
                  <a:extLst>
                    <a:ext uri="{9D8B030D-6E8A-4147-A177-3AD203B41FA5}">
                      <a16:colId xmlns:a16="http://schemas.microsoft.com/office/drawing/2014/main" val="412420583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2300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ASSEMBLY, BRAKE-AXLE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A1535E01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2794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712047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SCR-HH 1/2-13 X 1.50 ZP GR 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FAS07G08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1976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711376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1/2-13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FAS08B01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177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RING-RUE 3/8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MIN02J05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1224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450034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5/16 X .75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A1804H02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9378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CABLE, BRAKE, RH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A14LINE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99376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CABLE, BRAKE, LH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A1814B01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7345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600338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TURNBUCKLE 0.375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A1804I02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8792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NUT-JAM 3/8-24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FAS01I08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1484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600938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NUT-JAM 3/8-24 ZP GR 5 LEFT HAND THREAD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FAS01B07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6522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3400118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PIN-CLEVIS 5/16 X .875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FAS01G10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3810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WELDMENT, CLEVIS, BRAKE PULLEY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A1804I02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793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PULLEY, .50 B 2.00 D .44T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A1908D01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767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CATCH, PARKING BRAKE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A1802D02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3666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CLEVIS 3/8-24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A1814B01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837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SPACER, .328 B .498 OD .500 ,SS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A1804H02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247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8264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9533" r="13496" b="18166"/>
          <a:stretch/>
        </p:blipFill>
        <p:spPr>
          <a:xfrm>
            <a:off x="2243137" y="184666"/>
            <a:ext cx="4657726" cy="31216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39528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Drain Hoses &amp; Recovery Tank </a:t>
            </a:r>
            <a:r>
              <a:rPr lang="en-US" dirty="0" err="1"/>
              <a:t>Pg</a:t>
            </a:r>
            <a:r>
              <a:rPr lang="en-US" dirty="0"/>
              <a:t> 1 of 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9" t="15935" r="11671" b="16937"/>
          <a:stretch/>
        </p:blipFill>
        <p:spPr>
          <a:xfrm>
            <a:off x="2243137" y="3419349"/>
            <a:ext cx="4657726" cy="304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6939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9528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Drain Hoses &amp; Recovery Tank </a:t>
            </a:r>
            <a:r>
              <a:rPr lang="en-US" dirty="0" err="1"/>
              <a:t>Pg</a:t>
            </a:r>
            <a:r>
              <a:rPr lang="en-US" dirty="0"/>
              <a:t> 2 of 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4" y="369332"/>
            <a:ext cx="4426476" cy="33198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583" y="369333"/>
            <a:ext cx="4434844" cy="332613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980964" y="704750"/>
            <a:ext cx="1533525" cy="237315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22735" y="57766"/>
            <a:ext cx="821265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731539</a:t>
            </a:r>
          </a:p>
          <a:p>
            <a:pPr algn="ctr"/>
            <a:r>
              <a:rPr lang="en-US" sz="1400" dirty="0"/>
              <a:t>3300451</a:t>
            </a:r>
          </a:p>
          <a:p>
            <a:pPr algn="ctr"/>
            <a:r>
              <a:rPr lang="en-US" sz="1400" dirty="0"/>
              <a:t>3300336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608" y="917415"/>
            <a:ext cx="826026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3300509</a:t>
            </a:r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>
          <a:xfrm>
            <a:off x="810621" y="1225192"/>
            <a:ext cx="574937" cy="835223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633" y="2898615"/>
            <a:ext cx="72998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718189</a:t>
            </a:r>
            <a:endParaRPr lang="en-US" sz="1400" dirty="0"/>
          </a:p>
        </p:txBody>
      </p:sp>
      <p:cxnSp>
        <p:nvCxnSpPr>
          <p:cNvPr id="18" name="Straight Arrow Connector 17"/>
          <p:cNvCxnSpPr>
            <a:stCxn id="16" idx="3"/>
          </p:cNvCxnSpPr>
          <p:nvPr/>
        </p:nvCxnSpPr>
        <p:spPr>
          <a:xfrm flipV="1">
            <a:off x="810621" y="2860516"/>
            <a:ext cx="346337" cy="19198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19045" y="1752638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730518</a:t>
            </a:r>
          </a:p>
        </p:txBody>
      </p:sp>
      <p:cxnSp>
        <p:nvCxnSpPr>
          <p:cNvPr id="22" name="Straight Arrow Connector 21"/>
          <p:cNvCxnSpPr>
            <a:stCxn id="20" idx="2"/>
          </p:cNvCxnSpPr>
          <p:nvPr/>
        </p:nvCxnSpPr>
        <p:spPr>
          <a:xfrm>
            <a:off x="2985758" y="2060415"/>
            <a:ext cx="19050" cy="51435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47758" y="3052503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718190</a:t>
            </a:r>
          </a:p>
        </p:txBody>
      </p:sp>
      <p:cxnSp>
        <p:nvCxnSpPr>
          <p:cNvPr id="25" name="Straight Arrow Connector 24"/>
          <p:cNvCxnSpPr>
            <a:stCxn id="23" idx="1"/>
          </p:cNvCxnSpPr>
          <p:nvPr/>
        </p:nvCxnSpPr>
        <p:spPr>
          <a:xfrm flipH="1">
            <a:off x="3352470" y="3206392"/>
            <a:ext cx="395288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644920" y="3143152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82732" y="3131522"/>
            <a:ext cx="72998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718189</a:t>
            </a:r>
          </a:p>
        </p:txBody>
      </p:sp>
      <p:cxnSp>
        <p:nvCxnSpPr>
          <p:cNvPr id="29" name="Straight Arrow Connector 28"/>
          <p:cNvCxnSpPr>
            <a:stCxn id="11" idx="1"/>
            <a:endCxn id="10" idx="0"/>
          </p:cNvCxnSpPr>
          <p:nvPr/>
        </p:nvCxnSpPr>
        <p:spPr>
          <a:xfrm flipH="1">
            <a:off x="7747727" y="427098"/>
            <a:ext cx="575008" cy="27765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4999765" y="1181001"/>
            <a:ext cx="1809749" cy="1717614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056916" y="161825"/>
            <a:ext cx="867831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730531</a:t>
            </a:r>
          </a:p>
          <a:p>
            <a:pPr algn="ctr"/>
            <a:r>
              <a:rPr lang="en-US" sz="1400" dirty="0"/>
              <a:t>730520</a:t>
            </a:r>
          </a:p>
          <a:p>
            <a:pPr algn="ctr"/>
            <a:r>
              <a:rPr lang="en-US" sz="1400" dirty="0"/>
              <a:t>3312189</a:t>
            </a:r>
          </a:p>
        </p:txBody>
      </p:sp>
      <p:cxnSp>
        <p:nvCxnSpPr>
          <p:cNvPr id="37" name="Straight Arrow Connector 36"/>
          <p:cNvCxnSpPr>
            <a:stCxn id="34" idx="2"/>
            <a:endCxn id="33" idx="0"/>
          </p:cNvCxnSpPr>
          <p:nvPr/>
        </p:nvCxnSpPr>
        <p:spPr>
          <a:xfrm>
            <a:off x="5490832" y="900489"/>
            <a:ext cx="413808" cy="28051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419723" y="4650299"/>
            <a:ext cx="6304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Insert tube (3300509) into hose (718189) and tube (730518) into hose (718190)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On hose (718190) install plug (730531), lanyard (730520), and clamp (3312189)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On hose (718189) install plug (3300451), lanyard (731539), and clamp (3300336)</a:t>
            </a:r>
          </a:p>
        </p:txBody>
      </p:sp>
    </p:spTree>
    <p:extLst>
      <p:ext uri="{BB962C8B-B14F-4D97-AF65-F5344CB8AC3E}">
        <p14:creationId xmlns:p14="http://schemas.microsoft.com/office/powerpoint/2010/main" val="42519195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74" y="1744782"/>
            <a:ext cx="4314825" cy="323611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9528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Drain Hoses &amp; Recovery Tank </a:t>
            </a:r>
            <a:r>
              <a:rPr lang="en-US" dirty="0" err="1"/>
              <a:t>Pg</a:t>
            </a:r>
            <a:r>
              <a:rPr lang="en-US" dirty="0"/>
              <a:t> 3 of 6</a:t>
            </a:r>
          </a:p>
        </p:txBody>
      </p:sp>
      <p:sp>
        <p:nvSpPr>
          <p:cNvPr id="9" name="Oval 8"/>
          <p:cNvSpPr/>
          <p:nvPr/>
        </p:nvSpPr>
        <p:spPr>
          <a:xfrm>
            <a:off x="2703632" y="2619684"/>
            <a:ext cx="619125" cy="62865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48077" y="1904520"/>
            <a:ext cx="115252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(2)3400383</a:t>
            </a:r>
          </a:p>
          <a:p>
            <a:pPr algn="ctr"/>
            <a:r>
              <a:rPr lang="en-US" sz="1400" dirty="0"/>
              <a:t>(2)11038064</a:t>
            </a:r>
          </a:p>
        </p:txBody>
      </p:sp>
      <p:cxnSp>
        <p:nvCxnSpPr>
          <p:cNvPr id="12" name="Straight Arrow Connector 11"/>
          <p:cNvCxnSpPr>
            <a:stCxn id="10" idx="1"/>
            <a:endCxn id="9" idx="7"/>
          </p:cNvCxnSpPr>
          <p:nvPr/>
        </p:nvCxnSpPr>
        <p:spPr>
          <a:xfrm flipH="1">
            <a:off x="3232088" y="2166130"/>
            <a:ext cx="415989" cy="54561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5417" y="2057682"/>
            <a:ext cx="9048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718192</a:t>
            </a:r>
          </a:p>
        </p:txBody>
      </p:sp>
      <p:cxnSp>
        <p:nvCxnSpPr>
          <p:cNvPr id="19" name="Straight Arrow Connector 18"/>
          <p:cNvCxnSpPr>
            <a:stCxn id="13" idx="2"/>
          </p:cNvCxnSpPr>
          <p:nvPr/>
        </p:nvCxnSpPr>
        <p:spPr>
          <a:xfrm>
            <a:off x="947855" y="2365459"/>
            <a:ext cx="176212" cy="251012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2516" y="3339525"/>
            <a:ext cx="785813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718193</a:t>
            </a:r>
          </a:p>
        </p:txBody>
      </p:sp>
      <p:cxnSp>
        <p:nvCxnSpPr>
          <p:cNvPr id="22" name="Straight Arrow Connector 21"/>
          <p:cNvCxnSpPr>
            <a:stCxn id="20" idx="3"/>
          </p:cNvCxnSpPr>
          <p:nvPr/>
        </p:nvCxnSpPr>
        <p:spPr>
          <a:xfrm flipV="1">
            <a:off x="938329" y="3493413"/>
            <a:ext cx="185738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86317" y="3647302"/>
            <a:ext cx="752476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718194</a:t>
            </a:r>
            <a:endParaRPr lang="en-US" sz="1400" dirty="0"/>
          </a:p>
        </p:txBody>
      </p:sp>
      <p:cxnSp>
        <p:nvCxnSpPr>
          <p:cNvPr id="26" name="Straight Arrow Connector 25"/>
          <p:cNvCxnSpPr>
            <a:stCxn id="24" idx="1"/>
          </p:cNvCxnSpPr>
          <p:nvPr/>
        </p:nvCxnSpPr>
        <p:spPr>
          <a:xfrm flipH="1" flipV="1">
            <a:off x="3571992" y="3800757"/>
            <a:ext cx="314325" cy="434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00602" y="2939467"/>
            <a:ext cx="40128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edging (718193) &amp; (718194) on drain hose plate (718192)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drain hose plate (718192) directly onto recovery tank with 2 bolts (11038064) and 2 conical washers (3400383)</a:t>
            </a:r>
          </a:p>
        </p:txBody>
      </p:sp>
    </p:spTree>
    <p:extLst>
      <p:ext uri="{BB962C8B-B14F-4D97-AF65-F5344CB8AC3E}">
        <p14:creationId xmlns:p14="http://schemas.microsoft.com/office/powerpoint/2010/main" val="273337771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6238"/>
            <a:ext cx="4478016" cy="3358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671" y="359360"/>
            <a:ext cx="4473853" cy="3355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044" y="1880192"/>
            <a:ext cx="72998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718189</a:t>
            </a:r>
            <a:endParaRPr lang="en-US" sz="1400" dirty="0"/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>
          <a:xfrm>
            <a:off x="1060032" y="2034081"/>
            <a:ext cx="526919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96626" y="1726303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718190</a:t>
            </a: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>
          <a:xfrm flipH="1">
            <a:off x="2401338" y="1880192"/>
            <a:ext cx="395288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0"/>
            <a:ext cx="39528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Drain Hoses &amp; Recovery Tank </a:t>
            </a:r>
            <a:r>
              <a:rPr lang="en-US" dirty="0" err="1"/>
              <a:t>Pg</a:t>
            </a:r>
            <a:r>
              <a:rPr lang="en-US" dirty="0"/>
              <a:t> 4 of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1279" y="4773940"/>
            <a:ext cx="6781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both hoses in retainers with (718189) on the left side and (718190) on the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hoses through drain hose plate as shown above</a:t>
            </a:r>
          </a:p>
        </p:txBody>
      </p:sp>
    </p:spTree>
    <p:extLst>
      <p:ext uri="{BB962C8B-B14F-4D97-AF65-F5344CB8AC3E}">
        <p14:creationId xmlns:p14="http://schemas.microsoft.com/office/powerpoint/2010/main" val="42935490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491"/>
            <a:ext cx="4457012" cy="33427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39528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Drain Hoses &amp; Recovery Tank </a:t>
            </a:r>
            <a:r>
              <a:rPr lang="en-US" dirty="0" err="1"/>
              <a:t>Pg</a:t>
            </a:r>
            <a:r>
              <a:rPr lang="en-US" dirty="0"/>
              <a:t> 5 of 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88" y="562490"/>
            <a:ext cx="4457012" cy="334275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704976" y="1657350"/>
            <a:ext cx="914400" cy="6381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350" y="1822548"/>
            <a:ext cx="8477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3300336</a:t>
            </a:r>
          </a:p>
        </p:txBody>
      </p:sp>
      <p:cxnSp>
        <p:nvCxnSpPr>
          <p:cNvPr id="11" name="Straight Arrow Connector 10"/>
          <p:cNvCxnSpPr>
            <a:stCxn id="9" idx="3"/>
            <a:endCxn id="8" idx="2"/>
          </p:cNvCxnSpPr>
          <p:nvPr/>
        </p:nvCxnSpPr>
        <p:spPr>
          <a:xfrm>
            <a:off x="1362075" y="1976437"/>
            <a:ext cx="342901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14775" y="562490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718190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3519487" y="716379"/>
            <a:ext cx="395288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905625" y="1476375"/>
            <a:ext cx="333375" cy="346173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28563" y="1349573"/>
            <a:ext cx="73342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718195</a:t>
            </a:r>
          </a:p>
        </p:txBody>
      </p:sp>
      <p:cxnSp>
        <p:nvCxnSpPr>
          <p:cNvPr id="16" name="Straight Arrow Connector 15"/>
          <p:cNvCxnSpPr>
            <a:stCxn id="12" idx="2"/>
          </p:cNvCxnSpPr>
          <p:nvPr/>
        </p:nvCxnSpPr>
        <p:spPr>
          <a:xfrm>
            <a:off x="5795276" y="1657350"/>
            <a:ext cx="529324" cy="39052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15606" y="1387851"/>
            <a:ext cx="1133475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(2)11038064</a:t>
            </a:r>
          </a:p>
          <a:p>
            <a:pPr algn="ctr"/>
            <a:r>
              <a:rPr lang="en-US" sz="1400" dirty="0"/>
              <a:t>(2)3400383</a:t>
            </a:r>
          </a:p>
        </p:txBody>
      </p:sp>
      <p:cxnSp>
        <p:nvCxnSpPr>
          <p:cNvPr id="20" name="Straight Arrow Connector 19"/>
          <p:cNvCxnSpPr>
            <a:stCxn id="18" idx="1"/>
            <a:endCxn id="10" idx="6"/>
          </p:cNvCxnSpPr>
          <p:nvPr/>
        </p:nvCxnSpPr>
        <p:spPr>
          <a:xfrm flipH="1">
            <a:off x="7239000" y="1649461"/>
            <a:ext cx="576606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2187" y="791136"/>
            <a:ext cx="72998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718189</a:t>
            </a:r>
            <a:endParaRPr lang="en-US" sz="1400" dirty="0"/>
          </a:p>
        </p:txBody>
      </p:sp>
      <p:cxnSp>
        <p:nvCxnSpPr>
          <p:cNvPr id="17" name="Straight Arrow Connector 16"/>
          <p:cNvCxnSpPr>
            <a:stCxn id="19" idx="3"/>
          </p:cNvCxnSpPr>
          <p:nvPr/>
        </p:nvCxnSpPr>
        <p:spPr>
          <a:xfrm flipV="1">
            <a:off x="1172175" y="945024"/>
            <a:ext cx="532801" cy="1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62948" y="4761467"/>
            <a:ext cx="68181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hose (718189) to the recovery tank with clamp (3300336)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hose support (718195) with 2 conical washers (3800383) and 2 bolts (11038064)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house (718190) as shown and secure with hose support (718195)</a:t>
            </a:r>
          </a:p>
        </p:txBody>
      </p:sp>
    </p:spTree>
    <p:extLst>
      <p:ext uri="{BB962C8B-B14F-4D97-AF65-F5344CB8AC3E}">
        <p14:creationId xmlns:p14="http://schemas.microsoft.com/office/powerpoint/2010/main" val="152930850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1695"/>
            <a:ext cx="4467225" cy="33504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"/>
            <a:ext cx="4467226" cy="33504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39528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Drain Hoses &amp; Recovery Tank </a:t>
            </a:r>
            <a:r>
              <a:rPr lang="en-US" dirty="0" err="1"/>
              <a:t>Pg</a:t>
            </a:r>
            <a:r>
              <a:rPr lang="en-US" dirty="0"/>
              <a:t> 6 of 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4" y="20638"/>
            <a:ext cx="4467225" cy="335041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695950" y="1290637"/>
            <a:ext cx="571500" cy="14763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962775" y="1290637"/>
            <a:ext cx="571500" cy="147637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09850" y="1047750"/>
            <a:ext cx="419100" cy="3810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09961" y="868918"/>
            <a:ext cx="942975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(2)718309</a:t>
            </a:r>
          </a:p>
          <a:p>
            <a:pPr algn="ctr"/>
            <a:r>
              <a:rPr lang="en-US" sz="1400" dirty="0"/>
              <a:t>(4)600933</a:t>
            </a:r>
          </a:p>
          <a:p>
            <a:pPr algn="ctr"/>
            <a:r>
              <a:rPr lang="en-US" sz="1400" dirty="0"/>
              <a:t>(4)600913</a:t>
            </a:r>
          </a:p>
        </p:txBody>
      </p:sp>
      <p:cxnSp>
        <p:nvCxnSpPr>
          <p:cNvPr id="15" name="Straight Arrow Connector 14"/>
          <p:cNvCxnSpPr>
            <a:stCxn id="13" idx="1"/>
            <a:endCxn id="11" idx="6"/>
          </p:cNvCxnSpPr>
          <p:nvPr/>
        </p:nvCxnSpPr>
        <p:spPr>
          <a:xfrm flipH="1">
            <a:off x="3028950" y="1238250"/>
            <a:ext cx="481011" cy="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628650" y="4181475"/>
            <a:ext cx="504825" cy="8001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66724" y="5361185"/>
            <a:ext cx="8286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3312189</a:t>
            </a:r>
          </a:p>
        </p:txBody>
      </p:sp>
      <p:cxnSp>
        <p:nvCxnSpPr>
          <p:cNvPr id="20" name="Straight Arrow Connector 19"/>
          <p:cNvCxnSpPr>
            <a:stCxn id="18" idx="0"/>
            <a:endCxn id="17" idx="4"/>
          </p:cNvCxnSpPr>
          <p:nvPr/>
        </p:nvCxnSpPr>
        <p:spPr>
          <a:xfrm flipV="1">
            <a:off x="881062" y="4981575"/>
            <a:ext cx="1" cy="379610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3" idx="3"/>
            <a:endCxn id="9" idx="1"/>
          </p:cNvCxnSpPr>
          <p:nvPr/>
        </p:nvCxnSpPr>
        <p:spPr>
          <a:xfrm>
            <a:off x="4452936" y="1238250"/>
            <a:ext cx="1326708" cy="26859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1729" y="2164654"/>
            <a:ext cx="7524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718190</a:t>
            </a:r>
          </a:p>
        </p:txBody>
      </p:sp>
      <p:cxnSp>
        <p:nvCxnSpPr>
          <p:cNvPr id="27" name="Straight Arrow Connector 26"/>
          <p:cNvCxnSpPr>
            <a:stCxn id="25" idx="0"/>
          </p:cNvCxnSpPr>
          <p:nvPr/>
        </p:nvCxnSpPr>
        <p:spPr>
          <a:xfrm flipH="1" flipV="1">
            <a:off x="997966" y="1785668"/>
            <a:ext cx="1" cy="37898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870867" y="4278928"/>
            <a:ext cx="40790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Route hose (718190) as shown and secure with 2 hangers (718309), 4 screws (600913), and 4 </a:t>
            </a:r>
            <a:r>
              <a:rPr lang="en-US" sz="1400" dirty="0" err="1"/>
              <a:t>nyloc</a:t>
            </a:r>
            <a:r>
              <a:rPr lang="en-US" sz="1400" dirty="0"/>
              <a:t> nuts (600933)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 hose (718190) to the bottom of the solution tank with clamp (3312189)</a:t>
            </a:r>
          </a:p>
        </p:txBody>
      </p:sp>
    </p:spTree>
    <p:extLst>
      <p:ext uri="{BB962C8B-B14F-4D97-AF65-F5344CB8AC3E}">
        <p14:creationId xmlns:p14="http://schemas.microsoft.com/office/powerpoint/2010/main" val="36685005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28737" y="76200"/>
            <a:ext cx="64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Vacuums Material List &amp; Locations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3737"/>
              </p:ext>
            </p:extLst>
          </p:nvPr>
        </p:nvGraphicFramePr>
        <p:xfrm>
          <a:off x="0" y="942320"/>
          <a:ext cx="9144002" cy="3823335"/>
        </p:xfrm>
        <a:graphic>
          <a:graphicData uri="http://schemas.openxmlformats.org/drawingml/2006/table">
            <a:tbl>
              <a:tblPr/>
              <a:tblGrid>
                <a:gridCol w="1807240">
                  <a:extLst>
                    <a:ext uri="{9D8B030D-6E8A-4147-A177-3AD203B41FA5}">
                      <a16:colId xmlns:a16="http://schemas.microsoft.com/office/drawing/2014/main" val="2933661662"/>
                    </a:ext>
                  </a:extLst>
                </a:gridCol>
                <a:gridCol w="3830080">
                  <a:extLst>
                    <a:ext uri="{9D8B030D-6E8A-4147-A177-3AD203B41FA5}">
                      <a16:colId xmlns:a16="http://schemas.microsoft.com/office/drawing/2014/main" val="3302902093"/>
                    </a:ext>
                  </a:extLst>
                </a:gridCol>
                <a:gridCol w="1623347">
                  <a:extLst>
                    <a:ext uri="{9D8B030D-6E8A-4147-A177-3AD203B41FA5}">
                      <a16:colId xmlns:a16="http://schemas.microsoft.com/office/drawing/2014/main" val="3832276014"/>
                    </a:ext>
                  </a:extLst>
                </a:gridCol>
                <a:gridCol w="1883335">
                  <a:extLst>
                    <a:ext uri="{9D8B030D-6E8A-4147-A177-3AD203B41FA5}">
                      <a16:colId xmlns:a16="http://schemas.microsoft.com/office/drawing/2014/main" val="112003964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Component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Object Description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Usage Qty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Storage Bin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4983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MOUNT, UPPER VAC MOTOR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A1805F01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61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MOUNT, LOWER VAC MOTOR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A1805E01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6019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SEAL, VAC MOTOR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A1805C01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5964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718098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MOTOR, VACUUM, 6.6 D 36 VDC 1-STAGE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A1812H01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057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712683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5/16-18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FAS05D08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96884"/>
                  </a:ext>
                </a:extLst>
              </a:tr>
              <a:tr h="2478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SPACER, VAC MOTOR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A1803C01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9061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3401440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SCR-BHSCS 5/16-18 X 1.25 ZP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FAS07D09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735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ISOLATOR, VAC MOTOR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A1803A01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6177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12040259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NUT-NYLOC M8 X 1.25 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FAS01E03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473023"/>
                  </a:ext>
                </a:extLst>
              </a:tr>
              <a:tr h="16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90519737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HOSE, VACUUM EXHAUST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F0106Y02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62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2475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240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Vacuums </a:t>
            </a:r>
            <a:r>
              <a:rPr lang="en-US" dirty="0" err="1"/>
              <a:t>Pg</a:t>
            </a:r>
            <a:r>
              <a:rPr lang="en-US" dirty="0"/>
              <a:t> 1 of 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2" y="737513"/>
            <a:ext cx="7000875" cy="525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4896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" y="64810"/>
            <a:ext cx="4397375" cy="329803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1240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Vacuums </a:t>
            </a:r>
            <a:r>
              <a:rPr lang="en-US" dirty="0" err="1"/>
              <a:t>Pg</a:t>
            </a:r>
            <a:r>
              <a:rPr lang="en-US" dirty="0"/>
              <a:t> 2 of 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" y="3427651"/>
            <a:ext cx="4397375" cy="32980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5000" y="2762250"/>
            <a:ext cx="942975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(2)718098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flipV="1">
            <a:off x="2847975" y="2609853"/>
            <a:ext cx="352425" cy="306286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2887" y="523875"/>
            <a:ext cx="928688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(2)718104</a:t>
            </a:r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 flipH="1">
            <a:off x="628651" y="831652"/>
            <a:ext cx="78580" cy="425648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3076415"/>
            <a:ext cx="1352549" cy="52322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(Upper)718102</a:t>
            </a:r>
          </a:p>
          <a:p>
            <a:pPr algn="ctr"/>
            <a:r>
              <a:rPr lang="en-US" sz="1400" dirty="0"/>
              <a:t>(Lower)718106</a:t>
            </a:r>
          </a:p>
        </p:txBody>
      </p:sp>
      <p:cxnSp>
        <p:nvCxnSpPr>
          <p:cNvPr id="21" name="Straight Arrow Connector 20"/>
          <p:cNvCxnSpPr>
            <a:stCxn id="14" idx="0"/>
          </p:cNvCxnSpPr>
          <p:nvPr/>
        </p:nvCxnSpPr>
        <p:spPr>
          <a:xfrm flipV="1">
            <a:off x="676275" y="2762250"/>
            <a:ext cx="30956" cy="31416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057275" y="2381250"/>
            <a:ext cx="295275" cy="269517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609725" y="3450234"/>
            <a:ext cx="1028700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(6)712683</a:t>
            </a:r>
          </a:p>
          <a:p>
            <a:pPr algn="ctr"/>
            <a:r>
              <a:rPr lang="en-US" sz="1400" dirty="0"/>
              <a:t>(6)718105</a:t>
            </a:r>
          </a:p>
          <a:p>
            <a:pPr algn="ctr"/>
            <a:r>
              <a:rPr lang="en-US" sz="1400" dirty="0"/>
              <a:t>(6)3401440</a:t>
            </a:r>
          </a:p>
        </p:txBody>
      </p:sp>
      <p:sp>
        <p:nvSpPr>
          <p:cNvPr id="24" name="Oval 23"/>
          <p:cNvSpPr/>
          <p:nvPr/>
        </p:nvSpPr>
        <p:spPr>
          <a:xfrm>
            <a:off x="666751" y="4352925"/>
            <a:ext cx="504824" cy="914400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23" idx="2"/>
            <a:endCxn id="24" idx="6"/>
          </p:cNvCxnSpPr>
          <p:nvPr/>
        </p:nvCxnSpPr>
        <p:spPr>
          <a:xfrm flipH="1">
            <a:off x="1171575" y="4188898"/>
            <a:ext cx="952500" cy="621227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24075" y="7382"/>
            <a:ext cx="602932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Note: Upper Mount (718102) &amp; Lower Mount (718106) are not interchangeable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0150" y="2430084"/>
            <a:ext cx="3657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Assemble vacuums by installing mounts (718102) and (718106)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Secure both mounts to 2 vacuum motors (718098) with 3 screws (3401440), 3 spacers (718105), and 3 </a:t>
            </a:r>
            <a:r>
              <a:rPr lang="en-US" sz="1400" dirty="0" err="1"/>
              <a:t>nyloc</a:t>
            </a:r>
            <a:r>
              <a:rPr lang="en-US" sz="1400" dirty="0"/>
              <a:t> nuts (712683) each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gasket/seal (718104) onto each motor as shown </a:t>
            </a:r>
          </a:p>
        </p:txBody>
      </p:sp>
    </p:spTree>
    <p:extLst>
      <p:ext uri="{BB962C8B-B14F-4D97-AF65-F5344CB8AC3E}">
        <p14:creationId xmlns:p14="http://schemas.microsoft.com/office/powerpoint/2010/main" val="7890318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8/9/2023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Nautilus E Final Assembly Station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1F34-F1BC-44C8-9179-CC3E76C04BDB}" type="slidenum">
              <a:rPr lang="en-US" smtClean="0"/>
              <a:t>99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212407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Vacuums </a:t>
            </a:r>
            <a:r>
              <a:rPr lang="en-US" dirty="0" err="1"/>
              <a:t>Pg</a:t>
            </a:r>
            <a:r>
              <a:rPr lang="en-US" dirty="0"/>
              <a:t> 3 of 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4042" y="1296970"/>
            <a:ext cx="5303808" cy="397785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975271" y="1308015"/>
            <a:ext cx="495300" cy="5048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56196" y="633993"/>
            <a:ext cx="933450" cy="307777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(6)718103</a:t>
            </a:r>
          </a:p>
        </p:txBody>
      </p:sp>
      <p:cxnSp>
        <p:nvCxnSpPr>
          <p:cNvPr id="11" name="Straight Arrow Connector 10"/>
          <p:cNvCxnSpPr>
            <a:stCxn id="9" idx="2"/>
            <a:endCxn id="7" idx="0"/>
          </p:cNvCxnSpPr>
          <p:nvPr/>
        </p:nvCxnSpPr>
        <p:spPr>
          <a:xfrm>
            <a:off x="2222921" y="941770"/>
            <a:ext cx="0" cy="366245"/>
          </a:xfrm>
          <a:prstGeom prst="straightConnector1">
            <a:avLst/>
          </a:prstGeom>
          <a:ln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67313" y="2905780"/>
            <a:ext cx="3348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Install 6 isolators (718103) onto recovery tank in the vacuum locations </a:t>
            </a:r>
          </a:p>
        </p:txBody>
      </p:sp>
    </p:spTree>
    <p:extLst>
      <p:ext uri="{BB962C8B-B14F-4D97-AF65-F5344CB8AC3E}">
        <p14:creationId xmlns:p14="http://schemas.microsoft.com/office/powerpoint/2010/main" val="180148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00FF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rgbClr val="00FF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20575</TotalTime>
  <Words>7646</Words>
  <Application>Microsoft Office PowerPoint</Application>
  <PresentationFormat>Letter Paper (8.5x11 in)</PresentationFormat>
  <Paragraphs>1996</Paragraphs>
  <Slides>117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22" baseType="lpstr">
      <vt:lpstr>Aptos Narrow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Kurtis Lesak</dc:creator>
  <cp:lastModifiedBy>Kurtis Lesak</cp:lastModifiedBy>
  <cp:revision>622</cp:revision>
  <cp:lastPrinted>2026-02-09T14:33:36Z</cp:lastPrinted>
  <dcterms:created xsi:type="dcterms:W3CDTF">2023-03-14T19:13:40Z</dcterms:created>
  <dcterms:modified xsi:type="dcterms:W3CDTF">2026-02-09T14:48:19Z</dcterms:modified>
</cp:coreProperties>
</file>